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37" r:id="rId3"/>
    <p:sldId id="338" r:id="rId4"/>
    <p:sldId id="392" r:id="rId5"/>
    <p:sldId id="342" r:id="rId6"/>
    <p:sldId id="341" r:id="rId7"/>
    <p:sldId id="345" r:id="rId8"/>
    <p:sldId id="346" r:id="rId9"/>
    <p:sldId id="393" r:id="rId10"/>
    <p:sldId id="343" r:id="rId11"/>
    <p:sldId id="394" r:id="rId12"/>
    <p:sldId id="344" r:id="rId13"/>
    <p:sldId id="358" r:id="rId14"/>
    <p:sldId id="365" r:id="rId15"/>
    <p:sldId id="398" r:id="rId16"/>
    <p:sldId id="395" r:id="rId17"/>
    <p:sldId id="361" r:id="rId18"/>
    <p:sldId id="351" r:id="rId19"/>
    <p:sldId id="388" r:id="rId20"/>
    <p:sldId id="390" r:id="rId21"/>
    <p:sldId id="368" r:id="rId22"/>
    <p:sldId id="367" r:id="rId23"/>
    <p:sldId id="396" r:id="rId24"/>
    <p:sldId id="369" r:id="rId25"/>
    <p:sldId id="355" r:id="rId26"/>
    <p:sldId id="387" r:id="rId27"/>
    <p:sldId id="352" r:id="rId28"/>
    <p:sldId id="372" r:id="rId29"/>
    <p:sldId id="391" r:id="rId30"/>
    <p:sldId id="353" r:id="rId31"/>
    <p:sldId id="347" r:id="rId32"/>
    <p:sldId id="389" r:id="rId33"/>
    <p:sldId id="397" r:id="rId34"/>
    <p:sldId id="399" r:id="rId35"/>
    <p:sldId id="407" r:id="rId36"/>
    <p:sldId id="400" r:id="rId37"/>
    <p:sldId id="406" r:id="rId38"/>
    <p:sldId id="404" r:id="rId39"/>
    <p:sldId id="356" r:id="rId40"/>
    <p:sldId id="376" r:id="rId41"/>
    <p:sldId id="377" r:id="rId42"/>
    <p:sldId id="378" r:id="rId43"/>
    <p:sldId id="379" r:id="rId44"/>
    <p:sldId id="405" r:id="rId45"/>
    <p:sldId id="403" r:id="rId46"/>
    <p:sldId id="401" r:id="rId47"/>
    <p:sldId id="402" r:id="rId48"/>
  </p:sldIdLst>
  <p:sldSz cx="9144000" cy="6858000" type="screen4x3"/>
  <p:notesSz cx="6718300" cy="98552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A3E"/>
    <a:srgbClr val="E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6" autoAdjust="0"/>
    <p:restoredTop sz="77384" autoAdjust="0"/>
  </p:normalViewPr>
  <p:slideViewPr>
    <p:cSldViewPr snapToGrid="0" snapToObjects="1">
      <p:cViewPr varScale="1">
        <p:scale>
          <a:sx n="63" d="100"/>
          <a:sy n="63" d="100"/>
        </p:scale>
        <p:origin x="180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82"/>
    </p:cViewPr>
  </p:sorterViewPr>
  <p:notesViewPr>
    <p:cSldViewPr snapToGrid="0" snapToObjects="1">
      <p:cViewPr varScale="1">
        <p:scale>
          <a:sx n="62" d="100"/>
          <a:sy n="62" d="100"/>
        </p:scale>
        <p:origin x="293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1263" cy="492760"/>
          </a:xfrm>
          <a:prstGeom prst="rect">
            <a:avLst/>
          </a:prstGeom>
        </p:spPr>
        <p:txBody>
          <a:bodyPr vert="horz" lIns="90891" tIns="45446" rIns="90891" bIns="4544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05483" y="1"/>
            <a:ext cx="2911263" cy="492760"/>
          </a:xfrm>
          <a:prstGeom prst="rect">
            <a:avLst/>
          </a:prstGeom>
        </p:spPr>
        <p:txBody>
          <a:bodyPr vert="horz" wrap="square" lIns="90891" tIns="45446" rIns="90891" bIns="4544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204C857-0779-4286-8B6F-17E89CAC26F3}" type="datetimeFigureOut">
              <a:rPr lang="fr-FR" altLang="fr-FR"/>
              <a:pPr>
                <a:defRPr/>
              </a:pPr>
              <a:t>01/03/2017</a:t>
            </a:fld>
            <a:endParaRPr lang="fr-FR" alt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360731"/>
            <a:ext cx="2911263" cy="492760"/>
          </a:xfrm>
          <a:prstGeom prst="rect">
            <a:avLst/>
          </a:prstGeom>
        </p:spPr>
        <p:txBody>
          <a:bodyPr vert="horz" lIns="90891" tIns="45446" rIns="90891" bIns="4544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05483" y="9360731"/>
            <a:ext cx="2911263" cy="492760"/>
          </a:xfrm>
          <a:prstGeom prst="rect">
            <a:avLst/>
          </a:prstGeom>
        </p:spPr>
        <p:txBody>
          <a:bodyPr vert="horz" wrap="square" lIns="90891" tIns="45446" rIns="90891" bIns="4544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D5C902B-98EA-42EF-96E8-7BCB86C60BB4}" type="slidenum">
              <a:rPr lang="fr-FR" altLang="fr-FR"/>
              <a:pPr>
                <a:defRPr/>
              </a:pPr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27148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1263" cy="492760"/>
          </a:xfrm>
          <a:prstGeom prst="rect">
            <a:avLst/>
          </a:prstGeom>
        </p:spPr>
        <p:txBody>
          <a:bodyPr vert="horz" lIns="90891" tIns="45446" rIns="90891" bIns="4544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05483" y="1"/>
            <a:ext cx="2911263" cy="492760"/>
          </a:xfrm>
          <a:prstGeom prst="rect">
            <a:avLst/>
          </a:prstGeom>
        </p:spPr>
        <p:txBody>
          <a:bodyPr vert="horz" wrap="square" lIns="90891" tIns="45446" rIns="90891" bIns="4544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FC45CB1-78B9-4EAB-9B5D-C1BEAFB0988B}" type="datetimeFigureOut">
              <a:rPr lang="fr-FR" altLang="fr-FR"/>
              <a:pPr>
                <a:defRPr/>
              </a:pPr>
              <a:t>01/03/2017</a:t>
            </a:fld>
            <a:endParaRPr lang="fr-FR" alt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91" tIns="45446" rIns="90891" bIns="45446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vert="horz" wrap="square" lIns="90891" tIns="45446" rIns="90891" bIns="45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fr-FR" noProof="0" smtClean="0"/>
              <a:t>Cliquez pour modifier les styles du texte du masque</a:t>
            </a:r>
          </a:p>
          <a:p>
            <a:pPr lvl="1"/>
            <a:r>
              <a:rPr lang="fr-CH" altLang="fr-FR" noProof="0" smtClean="0"/>
              <a:t>Deuxième niveau</a:t>
            </a:r>
          </a:p>
          <a:p>
            <a:pPr lvl="2"/>
            <a:r>
              <a:rPr lang="fr-CH" altLang="fr-FR" noProof="0" smtClean="0"/>
              <a:t>Troisième niveau</a:t>
            </a:r>
          </a:p>
          <a:p>
            <a:pPr lvl="3"/>
            <a:r>
              <a:rPr lang="fr-CH" altLang="fr-FR" noProof="0" smtClean="0"/>
              <a:t>Quatrième niveau</a:t>
            </a:r>
          </a:p>
          <a:p>
            <a:pPr lvl="4"/>
            <a:r>
              <a:rPr lang="fr-CH" altLang="fr-FR" noProof="0" smtClean="0"/>
              <a:t>Cinquième niveau</a:t>
            </a:r>
            <a:endParaRPr lang="fr-FR" altLang="fr-FR" noProof="0" smtClean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360731"/>
            <a:ext cx="2911263" cy="492760"/>
          </a:xfrm>
          <a:prstGeom prst="rect">
            <a:avLst/>
          </a:prstGeom>
        </p:spPr>
        <p:txBody>
          <a:bodyPr vert="horz" lIns="90891" tIns="45446" rIns="90891" bIns="4544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05483" y="9360731"/>
            <a:ext cx="2911263" cy="492760"/>
          </a:xfrm>
          <a:prstGeom prst="rect">
            <a:avLst/>
          </a:prstGeom>
        </p:spPr>
        <p:txBody>
          <a:bodyPr vert="horz" wrap="square" lIns="90891" tIns="45446" rIns="90891" bIns="4544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FD1E398-5DCF-460C-A72E-F88CDD12FB18}" type="slidenum">
              <a:rPr lang="fr-FR" altLang="fr-FR"/>
              <a:pPr>
                <a:defRPr/>
              </a:pPr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095471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panose="020B0600070205080204" pitchFamily="3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de-DE" altLang="fr-FR" dirty="0" smtClean="0"/>
          </a:p>
        </p:txBody>
      </p:sp>
      <p:sp>
        <p:nvSpPr>
          <p:cNvPr id="1024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38492" indent="-284036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36142" indent="-227228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590599" indent="-227228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45056" indent="-227228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499512" indent="-227228" defTabSz="4544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53969" indent="-227228" defTabSz="4544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08426" indent="-227228" defTabSz="4544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62883" indent="-227228" defTabSz="4544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5CBC91A7-C26C-44F0-86E0-D864FCD8A692}" type="slidenum">
              <a:rPr lang="fr-FR" altLang="fr-FR" smtClean="0"/>
              <a:pPr/>
              <a:t>1</a:t>
            </a:fld>
            <a:endParaRPr lang="fr-FR" altLang="fr-FR" smtClean="0"/>
          </a:p>
        </p:txBody>
      </p:sp>
    </p:spTree>
    <p:extLst>
      <p:ext uri="{BB962C8B-B14F-4D97-AF65-F5344CB8AC3E}">
        <p14:creationId xmlns:p14="http://schemas.microsoft.com/office/powerpoint/2010/main" val="307892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D1E398-5DCF-460C-A72E-F88CDD12FB18}" type="slidenum">
              <a:rPr lang="fr-FR" altLang="fr-FR" smtClean="0"/>
              <a:pPr>
                <a:defRPr/>
              </a:pPr>
              <a:t>15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0394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D1E398-5DCF-460C-A72E-F88CDD12FB18}" type="slidenum">
              <a:rPr lang="fr-FR" altLang="fr-FR" smtClean="0"/>
              <a:pPr>
                <a:defRPr/>
              </a:pPr>
              <a:t>16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21132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678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260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281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15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803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D1E398-5DCF-460C-A72E-F88CDD12FB18}" type="slidenum">
              <a:rPr lang="fr-FR" altLang="fr-FR" smtClean="0"/>
              <a:pPr>
                <a:defRPr/>
              </a:pPr>
              <a:t>29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2911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454457">
              <a:defRPr/>
            </a:pPr>
            <a:r>
              <a:rPr lang="de-CH" dirty="0" smtClean="0"/>
              <a:t>e.g., </a:t>
            </a:r>
            <a:r>
              <a:rPr lang="de-CH" sz="2000" dirty="0"/>
              <a:t>high diversity of impacts with similar incomes</a:t>
            </a: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D1E398-5DCF-460C-A72E-F88CDD12FB18}" type="slidenum">
              <a:rPr lang="fr-FR" altLang="fr-FR" smtClean="0"/>
              <a:pPr>
                <a:defRPr/>
              </a:pPr>
              <a:t>33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16824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8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fr-FR" smtClean="0"/>
          </a:p>
        </p:txBody>
      </p:sp>
      <p:sp>
        <p:nvSpPr>
          <p:cNvPr id="1229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38492" indent="-284036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36142" indent="-227228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590599" indent="-227228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45056" indent="-227228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499512" indent="-227228" defTabSz="4544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53969" indent="-227228" defTabSz="4544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08426" indent="-227228" defTabSz="4544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62883" indent="-227228" defTabSz="45445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A0DDAF4-AAD5-4AD0-ABF3-3E00F2EF90EA}" type="slidenum">
              <a:rPr lang="de-DE" altLang="fr-FR" smtClean="0"/>
              <a:pPr/>
              <a:t>2</a:t>
            </a:fld>
            <a:endParaRPr lang="de-DE" altLang="fr-FR" smtClean="0"/>
          </a:p>
        </p:txBody>
      </p:sp>
    </p:spTree>
    <p:extLst>
      <p:ext uri="{BB962C8B-B14F-4D97-AF65-F5344CB8AC3E}">
        <p14:creationId xmlns:p14="http://schemas.microsoft.com/office/powerpoint/2010/main" val="1871624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City definition from UNEP</a:t>
            </a:r>
          </a:p>
        </p:txBody>
      </p:sp>
    </p:spTree>
    <p:extLst>
      <p:ext uri="{BB962C8B-B14F-4D97-AF65-F5344CB8AC3E}">
        <p14:creationId xmlns:p14="http://schemas.microsoft.com/office/powerpoint/2010/main" val="273096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structure</a:t>
            </a:r>
          </a:p>
          <a:p>
            <a:r>
              <a:rPr lang="en-US" dirty="0"/>
              <a:t>Especially in larger cities, the main business </a:t>
            </a:r>
            <a:r>
              <a:rPr lang="en-US" dirty="0" err="1"/>
              <a:t>centre</a:t>
            </a:r>
            <a:r>
              <a:rPr lang="en-US" dirty="0"/>
              <a:t> (City or central business district), residential districts, open spaces, local recreation areas, locations of manufacturing industries, etc., form a complex functional-spatial and often hierarchical structure of inner-city </a:t>
            </a:r>
            <a:r>
              <a:rPr lang="en-US" dirty="0" err="1"/>
              <a:t>centres</a:t>
            </a:r>
            <a:r>
              <a:rPr lang="en-US" dirty="0"/>
              <a:t> and sub-</a:t>
            </a:r>
            <a:r>
              <a:rPr lang="en-US" dirty="0" err="1"/>
              <a:t>centres</a:t>
            </a:r>
            <a:r>
              <a:rPr lang="en-US" dirty="0"/>
              <a:t>. The spatial distribution of economic sectors is influenced by real-estate and land markets.</a:t>
            </a:r>
          </a:p>
          <a:p>
            <a:r>
              <a:rPr lang="en-US" dirty="0"/>
              <a:t>Urban-rural linkage</a:t>
            </a:r>
          </a:p>
          <a:p>
            <a:pPr defTabSz="454457">
              <a:defRPr/>
            </a:pPr>
            <a:r>
              <a:rPr lang="fr-CH" dirty="0"/>
              <a:t>i. e. </a:t>
            </a:r>
            <a:r>
              <a:rPr lang="fr-CH" dirty="0" err="1"/>
              <a:t>they</a:t>
            </a:r>
            <a:r>
              <a:rPr lang="fr-CH" dirty="0"/>
              <a:t> </a:t>
            </a:r>
            <a:r>
              <a:rPr lang="en-US" dirty="0"/>
              <a:t>supply not only the local population, but also the hinterland with essential goods and services, e. g. in the fields of education, administration, retail trade or healthcare. They have a high proportion of employees in the secondary, tertiary and quaternary sectors. </a:t>
            </a:r>
            <a:r>
              <a:rPr lang="en-US" dirty="0" smtClean="0"/>
              <a:t>and technologies are developed, which then spread gradually or suddenly in the hinterland and beyond.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D1E398-5DCF-460C-A72E-F88CDD12FB18}" type="slidenum">
              <a:rPr lang="fr-FR" altLang="fr-FR" smtClean="0"/>
              <a:pPr>
                <a:defRPr/>
              </a:pPr>
              <a:t>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02736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4457">
              <a:defRPr/>
            </a:pPr>
            <a:r>
              <a:rPr lang="en-US" dirty="0" smtClean="0"/>
              <a:t>Social </a:t>
            </a:r>
            <a:r>
              <a:rPr lang="en-US" dirty="0" err="1" smtClean="0"/>
              <a:t>pluraility</a:t>
            </a:r>
            <a:r>
              <a:rPr lang="en-US" dirty="0" smtClean="0"/>
              <a:t>: resulting in a broad range of economic activities, population groups, income and life-style groups, and the formation of social groups and milieus.</a:t>
            </a:r>
          </a:p>
          <a:p>
            <a:endParaRPr lang="en-US" dirty="0" smtClean="0"/>
          </a:p>
          <a:p>
            <a:r>
              <a:rPr lang="en-US" dirty="0" smtClean="0"/>
              <a:t>Artificial design: </a:t>
            </a:r>
            <a:r>
              <a:rPr lang="en-US" dirty="0"/>
              <a:t>as a rule they are subject to (excessive) ecological strain, e. g. by high emissions and soil sealing.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D1E398-5DCF-460C-A72E-F88CDD12FB18}" type="slidenum">
              <a:rPr lang="fr-FR" altLang="fr-FR" smtClean="0"/>
              <a:pPr>
                <a:defRPr/>
              </a:pPr>
              <a:t>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047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City definition by looking for ‘natural’ cities</a:t>
            </a:r>
          </a:p>
        </p:txBody>
      </p:sp>
    </p:spTree>
    <p:extLst>
      <p:ext uri="{BB962C8B-B14F-4D97-AF65-F5344CB8AC3E}">
        <p14:creationId xmlns:p14="http://schemas.microsoft.com/office/powerpoint/2010/main" val="217929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D1E398-5DCF-460C-A72E-F88CDD12FB18}" type="slidenum">
              <a:rPr lang="fr-FR" altLang="fr-FR" smtClean="0"/>
              <a:pPr>
                <a:defRPr/>
              </a:pPr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6199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City definition by looking for ‘natural’ cities</a:t>
            </a:r>
          </a:p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27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lIns="90876" tIns="90876" rIns="90876" bIns="9087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75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8575" y="6469063"/>
            <a:ext cx="1290638" cy="360362"/>
            <a:chOff x="74" y="11212"/>
            <a:chExt cx="2034" cy="569"/>
          </a:xfrm>
        </p:grpSpPr>
        <p:pic>
          <p:nvPicPr>
            <p:cNvPr id="4" name="Imag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" y="11212"/>
              <a:ext cx="1179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" t="19693" r="3389" b="11816"/>
            <a:stretch>
              <a:fillRect/>
            </a:stretch>
          </p:blipFill>
          <p:spPr bwMode="auto">
            <a:xfrm>
              <a:off x="1275" y="11594"/>
              <a:ext cx="833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re 5"/>
          <p:cNvSpPr>
            <a:spLocks noGrp="1"/>
          </p:cNvSpPr>
          <p:nvPr>
            <p:ph type="title"/>
          </p:nvPr>
        </p:nvSpPr>
        <p:spPr>
          <a:xfrm>
            <a:off x="1000134" y="3098871"/>
            <a:ext cx="6441122" cy="599847"/>
          </a:xfrm>
          <a:prstGeom prst="rect">
            <a:avLst/>
          </a:prstGeom>
        </p:spPr>
        <p:txBody>
          <a:bodyPr/>
          <a:lstStyle>
            <a:lvl1pPr algn="l">
              <a:defRPr sz="2600" b="1" i="0" spc="100">
                <a:latin typeface="Impact"/>
                <a:cs typeface="Impac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401537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" y="739775"/>
            <a:ext cx="9159875" cy="107950"/>
          </a:xfrm>
          <a:prstGeom prst="rect">
            <a:avLst/>
          </a:prstGeom>
          <a:pattFill prst="ltUpDiag">
            <a:fgClr>
              <a:srgbClr val="000000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8575" y="6469063"/>
            <a:ext cx="1290638" cy="360362"/>
            <a:chOff x="74" y="11212"/>
            <a:chExt cx="2034" cy="569"/>
          </a:xfrm>
        </p:grpSpPr>
        <p:pic>
          <p:nvPicPr>
            <p:cNvPr id="5" name="Imag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" y="11212"/>
              <a:ext cx="1179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" t="19693" r="3389" b="11816"/>
            <a:stretch>
              <a:fillRect/>
            </a:stretch>
          </p:blipFill>
          <p:spPr bwMode="auto">
            <a:xfrm>
              <a:off x="1275" y="11594"/>
              <a:ext cx="833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213522" y="196074"/>
            <a:ext cx="8229600" cy="623608"/>
          </a:xfrm>
          <a:prstGeom prst="rect">
            <a:avLst/>
          </a:prstGeom>
        </p:spPr>
        <p:txBody>
          <a:bodyPr/>
          <a:lstStyle>
            <a:lvl1pPr algn="l">
              <a:spcAft>
                <a:spcPts val="1200"/>
              </a:spcAft>
              <a:defRPr sz="2800" b="0" i="0" spc="100" baseline="0">
                <a:latin typeface="Impact"/>
                <a:cs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00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8575" y="6469063"/>
            <a:ext cx="1290638" cy="360362"/>
            <a:chOff x="74" y="11212"/>
            <a:chExt cx="2034" cy="569"/>
          </a:xfrm>
        </p:grpSpPr>
        <p:pic>
          <p:nvPicPr>
            <p:cNvPr id="4" name="Imag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" y="11212"/>
              <a:ext cx="1179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" t="19693" r="3389" b="11816"/>
            <a:stretch>
              <a:fillRect/>
            </a:stretch>
          </p:blipFill>
          <p:spPr bwMode="auto">
            <a:xfrm>
              <a:off x="1275" y="11594"/>
              <a:ext cx="833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13522" y="196074"/>
            <a:ext cx="8229600" cy="623608"/>
          </a:xfrm>
          <a:prstGeom prst="rect">
            <a:avLst/>
          </a:prstGeom>
        </p:spPr>
        <p:txBody>
          <a:bodyPr/>
          <a:lstStyle>
            <a:lvl1pPr algn="l">
              <a:spcAft>
                <a:spcPts val="1200"/>
              </a:spcAft>
              <a:defRPr sz="2800" b="0" i="0" spc="100" baseline="0">
                <a:latin typeface="Impact"/>
                <a:cs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096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" y="739775"/>
            <a:ext cx="9159875" cy="107950"/>
          </a:xfrm>
          <a:prstGeom prst="rect">
            <a:avLst/>
          </a:prstGeom>
          <a:pattFill prst="ltUpDiag">
            <a:fgClr>
              <a:srgbClr val="000000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8575" y="6469063"/>
            <a:ext cx="1290638" cy="360362"/>
            <a:chOff x="74" y="11212"/>
            <a:chExt cx="2034" cy="569"/>
          </a:xfrm>
        </p:grpSpPr>
        <p:pic>
          <p:nvPicPr>
            <p:cNvPr id="6" name="Imag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" y="11212"/>
              <a:ext cx="1179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" t="19693" r="3389" b="11816"/>
            <a:stretch>
              <a:fillRect/>
            </a:stretch>
          </p:blipFill>
          <p:spPr bwMode="auto">
            <a:xfrm>
              <a:off x="1275" y="11594"/>
              <a:ext cx="833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213522" y="196074"/>
            <a:ext cx="8229600" cy="623608"/>
          </a:xfrm>
          <a:prstGeom prst="rect">
            <a:avLst/>
          </a:prstGeom>
        </p:spPr>
        <p:txBody>
          <a:bodyPr/>
          <a:lstStyle>
            <a:lvl1pPr algn="l">
              <a:spcAft>
                <a:spcPts val="1200"/>
              </a:spcAft>
              <a:defRPr sz="2800" b="0" i="0" spc="100" baseline="0">
                <a:latin typeface="Impact"/>
                <a:cs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idx="1"/>
          </p:nvPr>
        </p:nvSpPr>
        <p:spPr>
          <a:xfrm>
            <a:off x="296374" y="1363383"/>
            <a:ext cx="8229600" cy="4622977"/>
          </a:xfrm>
          <a:prstGeom prst="rect">
            <a:avLst/>
          </a:prstGeom>
        </p:spPr>
        <p:txBody>
          <a:bodyPr lIns="0" tIns="0" rIns="0" bIns="0"/>
          <a:lstStyle>
            <a:lvl1pPr marL="457200" indent="-241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defRPr sz="2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639763" indent="-241200">
              <a:spcBef>
                <a:spcPts val="300"/>
              </a:spcBef>
              <a:buClr>
                <a:srgbClr val="C30000"/>
              </a:buClr>
              <a:buSzPct val="100000"/>
              <a:buFont typeface="Wingdings" panose="05000000000000000000" pitchFamily="2" charset="2"/>
              <a:buChar char="§"/>
              <a:defRPr sz="16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776288" indent="-241200">
              <a:spcBef>
                <a:spcPts val="300"/>
              </a:spcBef>
              <a:buClr>
                <a:srgbClr val="C30000"/>
              </a:buClr>
              <a:buSzPct val="100000"/>
              <a:buFont typeface="Courier New" panose="02070309020205020404" pitchFamily="49" charset="0"/>
              <a:buChar char="o"/>
              <a:defRPr sz="13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827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8575" y="6469063"/>
            <a:ext cx="1290638" cy="360362"/>
            <a:chOff x="74" y="11212"/>
            <a:chExt cx="2034" cy="569"/>
          </a:xfrm>
        </p:grpSpPr>
        <p:pic>
          <p:nvPicPr>
            <p:cNvPr id="3" name="Imag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" y="11212"/>
              <a:ext cx="1179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" t="19693" r="3389" b="11816"/>
            <a:stretch>
              <a:fillRect/>
            </a:stretch>
          </p:blipFill>
          <p:spPr bwMode="auto">
            <a:xfrm>
              <a:off x="1275" y="11594"/>
              <a:ext cx="833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414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5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524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/>
        </p:nvSpPr>
        <p:spPr>
          <a:xfrm>
            <a:off x="8629650" y="6457950"/>
            <a:ext cx="523875" cy="239713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A8B2150B-9F13-4665-8DD7-916E235080EA}" type="slidenum">
              <a:rPr lang="fr-FR" altLang="fr-FR" sz="900" smtClean="0">
                <a:solidFill>
                  <a:srgbClr val="A6A6A6"/>
                </a:solidFill>
                <a:latin typeface="Arial Narrow" panose="020B0606020202030204" pitchFamily="34" charset="0"/>
              </a:rPr>
              <a:pPr algn="r" eaLnBrk="1" hangingPunct="1">
                <a:defRPr/>
              </a:pPr>
              <a:t>‹#›</a:t>
            </a:fld>
            <a:endParaRPr lang="fr-FR" altLang="fr-FR" sz="900" smtClean="0">
              <a:solidFill>
                <a:srgbClr val="A6A6A6"/>
              </a:solidFill>
              <a:latin typeface="Arial Narrow" panose="020B0606020202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9" r:id="rId1"/>
    <p:sldLayoutId id="2147484710" r:id="rId2"/>
    <p:sldLayoutId id="2147484711" r:id="rId3"/>
    <p:sldLayoutId id="2147484712" r:id="rId4"/>
    <p:sldLayoutId id="2147484713" r:id="rId5"/>
    <p:sldLayoutId id="2147484708" r:id="rId6"/>
    <p:sldLayoutId id="2147484714" r:id="rId7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8.emf"/><Relationship Id="rId4" Type="http://schemas.openxmlformats.org/officeDocument/2006/relationships/image" Target="../media/image4.jpeg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KJYXujJ7sU&amp;feature=share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guardian.com/environment/transition-towns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transitionnetwork.org/transition-near-me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G0ZShzIoMo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cDDUSUbq9A" TargetMode="External"/><Relationship Id="rId2" Type="http://schemas.openxmlformats.org/officeDocument/2006/relationships/hyperlink" Target="https://www.youtube.com/watch?v=7ygw2L-Qi0c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NXBopuAyO0w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34950" y="1952625"/>
            <a:ext cx="8610600" cy="231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de-DE" sz="3200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9219" name="Group 23"/>
          <p:cNvGrpSpPr>
            <a:grpSpLocks/>
          </p:cNvGrpSpPr>
          <p:nvPr/>
        </p:nvGrpSpPr>
        <p:grpSpPr bwMode="auto">
          <a:xfrm>
            <a:off x="0" y="777875"/>
            <a:ext cx="9188450" cy="1439863"/>
            <a:chOff x="0" y="518"/>
            <a:chExt cx="5788" cy="907"/>
          </a:xfrm>
        </p:grpSpPr>
        <p:pic>
          <p:nvPicPr>
            <p:cNvPr id="9226" name="Picture 11" descr="Rehetobel02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" y="518"/>
              <a:ext cx="1479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Picture 12" descr="wasser_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518"/>
              <a:ext cx="1319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" y="518"/>
              <a:ext cx="1626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9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18"/>
              <a:ext cx="1457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88963" y="2644775"/>
            <a:ext cx="7966075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fr-FR" dirty="0" smtClean="0">
                <a:latin typeface="Impact" panose="020B0806030902050204" pitchFamily="34" charset="0"/>
              </a:rPr>
              <a:t>Sustainability Assessment of Urban Systems </a:t>
            </a:r>
          </a:p>
          <a:p>
            <a:pPr algn="ctr">
              <a:defRPr/>
            </a:pPr>
            <a:r>
              <a:rPr lang="en-US" altLang="fr-FR" dirty="0">
                <a:latin typeface="Impact" panose="020B0806030902050204" pitchFamily="34" charset="0"/>
              </a:rPr>
              <a:t>(</a:t>
            </a:r>
            <a:r>
              <a:rPr lang="en-US" dirty="0" smtClean="0">
                <a:latin typeface="Impact" panose="020B0806030902050204" pitchFamily="34" charset="0"/>
              </a:rPr>
              <a:t>ENV-461) – Room MXF1</a:t>
            </a:r>
            <a:endParaRPr lang="en-US" altLang="fr-FR" dirty="0">
              <a:latin typeface="Impact" panose="020B0806030902050204" pitchFamily="34" charset="0"/>
            </a:endParaRPr>
          </a:p>
          <a:p>
            <a:pPr algn="ctr">
              <a:defRPr/>
            </a:pPr>
            <a:endParaRPr lang="en-US" altLang="fr-FR" dirty="0" smtClean="0">
              <a:latin typeface="Impact" panose="020B0806030902050204" pitchFamily="34" charset="0"/>
            </a:endParaRPr>
          </a:p>
          <a:p>
            <a:pPr algn="ctr">
              <a:defRPr/>
            </a:pPr>
            <a:r>
              <a:rPr lang="en-US" altLang="fr-FR" dirty="0" smtClean="0">
                <a:latin typeface="Impact" panose="020B0806030902050204" pitchFamily="34" charset="0"/>
              </a:rPr>
              <a:t>2: </a:t>
            </a:r>
            <a:r>
              <a:rPr lang="de-CH" altLang="fr-FR" dirty="0" err="1" smtClean="0">
                <a:latin typeface="Impact" panose="020B0806030902050204" pitchFamily="34" charset="0"/>
              </a:rPr>
              <a:t>Sustainability</a:t>
            </a:r>
            <a:r>
              <a:rPr lang="de-CH" altLang="fr-FR" dirty="0" smtClean="0">
                <a:latin typeface="Impact" panose="020B0806030902050204" pitchFamily="34" charset="0"/>
              </a:rPr>
              <a:t> </a:t>
            </a:r>
            <a:r>
              <a:rPr lang="de-CH" altLang="fr-FR" dirty="0" err="1" smtClean="0">
                <a:latin typeface="Impact" panose="020B0806030902050204" pitchFamily="34" charset="0"/>
              </a:rPr>
              <a:t>issues</a:t>
            </a:r>
            <a:r>
              <a:rPr lang="de-CH" altLang="fr-FR" dirty="0" smtClean="0">
                <a:latin typeface="Impact" panose="020B0806030902050204" pitchFamily="34" charset="0"/>
              </a:rPr>
              <a:t> in urban </a:t>
            </a:r>
            <a:r>
              <a:rPr lang="de-CH" altLang="fr-FR" dirty="0" err="1" smtClean="0">
                <a:latin typeface="Impact" panose="020B0806030902050204" pitchFamily="34" charset="0"/>
              </a:rPr>
              <a:t>systems</a:t>
            </a:r>
            <a:endParaRPr lang="de-DE" altLang="fr-FR" sz="1000" dirty="0" smtClean="0">
              <a:latin typeface="+mn-lt"/>
            </a:endParaRPr>
          </a:p>
          <a:p>
            <a:pPr algn="ctr">
              <a:defRPr/>
            </a:pPr>
            <a:endParaRPr lang="fr-CH" altLang="fr-FR" sz="1600" dirty="0" smtClean="0">
              <a:latin typeface="Impact" panose="020B0806030902050204" pitchFamily="34" charset="0"/>
            </a:endParaRPr>
          </a:p>
          <a:p>
            <a:pPr algn="ctr">
              <a:defRPr/>
            </a:pPr>
            <a:r>
              <a:rPr lang="fr-CH" altLang="fr-FR" sz="1800" dirty="0" err="1" smtClean="0">
                <a:latin typeface="+mn-lt"/>
              </a:rPr>
              <a:t>Lecturers</a:t>
            </a:r>
            <a:r>
              <a:rPr lang="fr-CH" altLang="fr-FR" sz="1800" dirty="0" smtClean="0">
                <a:latin typeface="+mn-lt"/>
              </a:rPr>
              <a:t>: Prof. Dr. Claudia R. Binder, Anne </a:t>
            </a:r>
            <a:r>
              <a:rPr lang="fr-CH" altLang="fr-FR" sz="1800" dirty="0" err="1" smtClean="0">
                <a:latin typeface="+mn-lt"/>
              </a:rPr>
              <a:t>Boesch</a:t>
            </a:r>
            <a:r>
              <a:rPr lang="fr-CH" altLang="fr-FR" sz="1800" dirty="0" smtClean="0">
                <a:latin typeface="+mn-lt"/>
              </a:rPr>
              <a:t> (OFS)</a:t>
            </a:r>
          </a:p>
          <a:p>
            <a:pPr algn="ctr">
              <a:defRPr/>
            </a:pPr>
            <a:r>
              <a:rPr lang="fr-CH" altLang="fr-FR" sz="1800" dirty="0" smtClean="0">
                <a:latin typeface="+mn-lt"/>
              </a:rPr>
              <a:t/>
            </a:r>
            <a:br>
              <a:rPr lang="fr-CH" altLang="fr-FR" sz="1800" dirty="0" smtClean="0">
                <a:latin typeface="+mn-lt"/>
              </a:rPr>
            </a:br>
            <a:r>
              <a:rPr lang="fr-CH" altLang="fr-FR" sz="1800" dirty="0" smtClean="0">
                <a:latin typeface="+mn-lt"/>
              </a:rPr>
              <a:t>Assistants: Susan Mühlemeier, Livia Fritz, Franziska Meinherz, </a:t>
            </a:r>
          </a:p>
          <a:p>
            <a:pPr algn="ctr">
              <a:defRPr/>
            </a:pPr>
            <a:r>
              <a:rPr lang="fr-CH" altLang="fr-FR" sz="1800" smtClean="0">
                <a:latin typeface="+mn-lt"/>
              </a:rPr>
              <a:t>Joao </a:t>
            </a:r>
            <a:r>
              <a:rPr lang="fr-CH" altLang="fr-FR" sz="1800" dirty="0" smtClean="0">
                <a:latin typeface="+mn-lt"/>
              </a:rPr>
              <a:t>Meirelles, Thomas Bauwens, Jonas Mehr</a:t>
            </a:r>
            <a:r>
              <a:rPr lang="fr-CH" altLang="fr-FR" sz="1800" smtClean="0">
                <a:latin typeface="+mn-lt"/>
              </a:rPr>
              <a:t>, Thibaud Rossel</a:t>
            </a:r>
            <a:endParaRPr lang="fr-CH" altLang="fr-FR" sz="1800" dirty="0" smtClean="0">
              <a:latin typeface="+mn-lt"/>
            </a:endParaRPr>
          </a:p>
        </p:txBody>
      </p:sp>
      <p:pic>
        <p:nvPicPr>
          <p:cNvPr id="9221" name="Imag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82550"/>
            <a:ext cx="12747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19693" r="3389" b="11816"/>
          <a:stretch>
            <a:fillRect/>
          </a:stretch>
        </p:blipFill>
        <p:spPr bwMode="auto">
          <a:xfrm>
            <a:off x="1417638" y="493713"/>
            <a:ext cx="87788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3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88913"/>
            <a:ext cx="283527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3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0" b="31546"/>
          <a:stretch>
            <a:fillRect/>
          </a:stretch>
        </p:blipFill>
        <p:spPr bwMode="auto">
          <a:xfrm>
            <a:off x="1401763" y="76200"/>
            <a:ext cx="65087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Natural </a:t>
            </a:r>
            <a:r>
              <a:rPr lang="en-US" dirty="0" smtClean="0"/>
              <a:t>Cities - from </a:t>
            </a:r>
            <a:r>
              <a:rPr lang="en-US" dirty="0"/>
              <a:t>road network</a:t>
            </a:r>
            <a:br>
              <a:rPr lang="en-US" dirty="0"/>
            </a:br>
            <a:endParaRPr lang="en-US" dirty="0"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688" y="1187481"/>
            <a:ext cx="7122623" cy="42795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38775" y="1676550"/>
            <a:ext cx="1660425" cy="17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6" name="Shape 72"/>
          <p:cNvSpPr txBox="1">
            <a:spLocks/>
          </p:cNvSpPr>
          <p:nvPr/>
        </p:nvSpPr>
        <p:spPr>
          <a:xfrm>
            <a:off x="4755344" y="5834804"/>
            <a:ext cx="3408941" cy="4061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Bin Jiang, Junjun Yin, Qingling Liu. (2015</a:t>
            </a:r>
            <a:r>
              <a:rPr lang="en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)</a:t>
            </a:r>
            <a:endParaRPr lang="en" sz="1400" dirty="0" smtClean="0"/>
          </a:p>
          <a:p>
            <a:pPr algn="r">
              <a:buFont typeface="Arial" panose="020B0604020202020204" pitchFamily="34" charset="0"/>
              <a:buNone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217013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Cities - from </a:t>
            </a:r>
            <a:r>
              <a:rPr lang="en-US" dirty="0" smtClean="0"/>
              <a:t>population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3" y="1068612"/>
            <a:ext cx="9035457" cy="5027387"/>
          </a:xfrm>
          <a:prstGeom prst="rect">
            <a:avLst/>
          </a:prstGeom>
        </p:spPr>
      </p:pic>
      <p:sp>
        <p:nvSpPr>
          <p:cNvPr id="4" name="Shape 72"/>
          <p:cNvSpPr txBox="1">
            <a:spLocks/>
          </p:cNvSpPr>
          <p:nvPr/>
        </p:nvSpPr>
        <p:spPr>
          <a:xfrm>
            <a:off x="6066208" y="6037514"/>
            <a:ext cx="2529152" cy="4061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en" sz="16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Bin </a:t>
            </a: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</a:rPr>
              <a:t>Jiang, Yufan Miao. (2015</a:t>
            </a:r>
            <a:r>
              <a:rPr lang="en" sz="16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)</a:t>
            </a:r>
            <a:endParaRPr lang="en" sz="1600" dirty="0"/>
          </a:p>
          <a:p>
            <a:pPr algn="r">
              <a:buFont typeface="Arial" panose="020B0604020202020204" pitchFamily="34" charset="0"/>
              <a:buNone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255198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Natural </a:t>
            </a:r>
            <a:r>
              <a:rPr lang="en-US" dirty="0" smtClean="0"/>
              <a:t>Cities - from </a:t>
            </a:r>
            <a:r>
              <a:rPr lang="en-US" dirty="0"/>
              <a:t>social media</a:t>
            </a:r>
            <a:br>
              <a:rPr lang="en-US" dirty="0"/>
            </a:br>
            <a:endParaRPr lang="en-US" dirty="0"/>
          </a:p>
        </p:txBody>
      </p:sp>
      <p:sp>
        <p:nvSpPr>
          <p:cNvPr id="73" name="Shape 73"/>
          <p:cNvSpPr txBox="1"/>
          <p:nvPr/>
        </p:nvSpPr>
        <p:spPr>
          <a:xfrm>
            <a:off x="38775" y="1676550"/>
            <a:ext cx="2193900" cy="17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7" name="Shape 72"/>
          <p:cNvSpPr txBox="1">
            <a:spLocks/>
          </p:cNvSpPr>
          <p:nvPr/>
        </p:nvSpPr>
        <p:spPr>
          <a:xfrm>
            <a:off x="6144585" y="6158060"/>
            <a:ext cx="2529152" cy="4061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en" sz="16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Bin </a:t>
            </a:r>
            <a:r>
              <a:rPr lang="en" sz="1600" dirty="0">
                <a:solidFill>
                  <a:srgbClr val="222222"/>
                </a:solidFill>
                <a:highlight>
                  <a:srgbClr val="FFFFFF"/>
                </a:highlight>
              </a:rPr>
              <a:t>Jiang, Yufan Miao. (2015</a:t>
            </a:r>
            <a:r>
              <a:rPr lang="en" sz="16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)</a:t>
            </a:r>
            <a:endParaRPr lang="en" sz="1600" dirty="0"/>
          </a:p>
          <a:p>
            <a:pPr algn="r">
              <a:buFont typeface="Arial" panose="020B0604020202020204" pitchFamily="34" charset="0"/>
              <a:buNone/>
            </a:pPr>
            <a:endParaRPr lang="e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9" y="1143312"/>
            <a:ext cx="8749147" cy="50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5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Urbanization </a:t>
            </a:r>
            <a:endParaRPr lang="en-US" b="0" dirty="0"/>
          </a:p>
        </p:txBody>
      </p:sp>
      <p:sp>
        <p:nvSpPr>
          <p:cNvPr id="4" name="Rectangle 3"/>
          <p:cNvSpPr/>
          <p:nvPr/>
        </p:nvSpPr>
        <p:spPr>
          <a:xfrm>
            <a:off x="1000134" y="3939366"/>
            <a:ext cx="8064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linkClick r:id="rId2"/>
              </a:rPr>
              <a:t>https://www.youtube.com/watch?v=yKJYXujJ7sU&amp;feature=share</a:t>
            </a:r>
            <a:r>
              <a:rPr lang="e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3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16" y="1041675"/>
            <a:ext cx="7872549" cy="5231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91175" y="1676550"/>
            <a:ext cx="2193900" cy="17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22" y="196074"/>
            <a:ext cx="8829678" cy="623608"/>
          </a:xfrm>
        </p:spPr>
        <p:txBody>
          <a:bodyPr/>
          <a:lstStyle/>
          <a:p>
            <a:r>
              <a:rPr lang="en" dirty="0"/>
              <a:t>Urban growth concentrated in less developed regions</a:t>
            </a:r>
            <a:br>
              <a:rPr lang="en" dirty="0"/>
            </a:br>
            <a:endParaRPr lang="en-US" dirty="0"/>
          </a:p>
        </p:txBody>
      </p:sp>
      <p:sp>
        <p:nvSpPr>
          <p:cNvPr id="6" name="Shape 114"/>
          <p:cNvSpPr txBox="1">
            <a:spLocks/>
          </p:cNvSpPr>
          <p:nvPr/>
        </p:nvSpPr>
        <p:spPr>
          <a:xfrm>
            <a:off x="3290046" y="6273247"/>
            <a:ext cx="5209519" cy="483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4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Heilig, Gerhard K. "World urbanization prospects: the 2014 revision."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36778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urban distribution by city class</a:t>
            </a:r>
            <a:endParaRPr lang="fr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788"/>
          <a:stretch/>
        </p:blipFill>
        <p:spPr>
          <a:xfrm>
            <a:off x="493059" y="1452282"/>
            <a:ext cx="8390645" cy="4105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32909" y="5934635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400" dirty="0" smtClean="0">
                <a:latin typeface="Arial Narrow" panose="020B0606020202030204" pitchFamily="34" charset="0"/>
              </a:rPr>
              <a:t>WBGU 2016</a:t>
            </a:r>
            <a:endParaRPr lang="fr-CH" sz="1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2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28"/>
          <p:cNvPicPr preferRelativeResize="0"/>
          <p:nvPr/>
        </p:nvPicPr>
        <p:blipFill rotWithShape="1">
          <a:blip r:embed="rId3">
            <a:alphaModFix/>
          </a:blip>
          <a:srcRect l="2846"/>
          <a:stretch/>
        </p:blipFill>
        <p:spPr>
          <a:xfrm>
            <a:off x="1252381" y="1114697"/>
            <a:ext cx="7342979" cy="508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13521" y="196074"/>
            <a:ext cx="8268627" cy="62360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ts val="1200"/>
              </a:spcAft>
              <a:defRPr sz="2800" b="0" i="0" kern="1200" spc="100" baseline="0">
                <a:solidFill>
                  <a:schemeClr val="tx1"/>
                </a:solidFill>
                <a:latin typeface="Impact"/>
                <a:ea typeface="MS PGothic" panose="020B0600070205080204" pitchFamily="34" charset="-128"/>
                <a:cs typeface="Impact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Impact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dirty="0" smtClean="0"/>
              <a:t>Urbanization saturates in the developed world </a:t>
            </a:r>
            <a:endParaRPr lang="en-US" dirty="0"/>
          </a:p>
        </p:txBody>
      </p:sp>
      <p:pic>
        <p:nvPicPr>
          <p:cNvPr id="5" name="Shape 129"/>
          <p:cNvPicPr preferRelativeResize="0"/>
          <p:nvPr/>
        </p:nvPicPr>
        <p:blipFill rotWithShape="1">
          <a:blip r:embed="rId4">
            <a:alphaModFix/>
          </a:blip>
          <a:srcRect l="21137" r="16764" b="92305"/>
          <a:stretch/>
        </p:blipFill>
        <p:spPr>
          <a:xfrm>
            <a:off x="2715281" y="6194719"/>
            <a:ext cx="3709851" cy="5527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4"/>
          <p:cNvSpPr txBox="1">
            <a:spLocks/>
          </p:cNvSpPr>
          <p:nvPr/>
        </p:nvSpPr>
        <p:spPr>
          <a:xfrm>
            <a:off x="6425132" y="6194719"/>
            <a:ext cx="2170228" cy="483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4000"/>
              </a:lnSpc>
              <a:spcAft>
                <a:spcPts val="0"/>
              </a:spcAft>
              <a:buNone/>
            </a:pP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Heilig, Gerhard K. (</a:t>
            </a:r>
            <a:r>
              <a:rPr lang="en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2015).</a:t>
            </a:r>
            <a:endParaRPr lang="en" sz="12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513806" y="3213463"/>
            <a:ext cx="2759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 Narrow" panose="020B0606020202030204" pitchFamily="34" charset="0"/>
              </a:rPr>
              <a:t>Proportion of total population in percent</a:t>
            </a:r>
            <a:endParaRPr lang="en-US" sz="1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8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t="7313"/>
          <a:stretch/>
        </p:blipFill>
        <p:spPr>
          <a:xfrm>
            <a:off x="213522" y="984819"/>
            <a:ext cx="8608261" cy="507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l="21137" r="16764" b="92305"/>
          <a:stretch/>
        </p:blipFill>
        <p:spPr>
          <a:xfrm>
            <a:off x="2508068" y="6064583"/>
            <a:ext cx="3709851" cy="3846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22" y="196074"/>
            <a:ext cx="8259918" cy="623608"/>
          </a:xfrm>
        </p:spPr>
        <p:txBody>
          <a:bodyPr/>
          <a:lstStyle/>
          <a:p>
            <a:r>
              <a:rPr lang="en-GB" dirty="0" smtClean="0"/>
              <a:t>Urbanization still to grow in Africa and Asia</a:t>
            </a:r>
            <a:endParaRPr lang="en-US" dirty="0"/>
          </a:p>
        </p:txBody>
      </p:sp>
      <p:sp>
        <p:nvSpPr>
          <p:cNvPr id="7" name="Shape 114"/>
          <p:cNvSpPr txBox="1">
            <a:spLocks/>
          </p:cNvSpPr>
          <p:nvPr/>
        </p:nvSpPr>
        <p:spPr>
          <a:xfrm>
            <a:off x="6573178" y="5979310"/>
            <a:ext cx="2170228" cy="483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4000"/>
              </a:lnSpc>
              <a:spcAft>
                <a:spcPts val="0"/>
              </a:spcAft>
              <a:buNone/>
            </a:pP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Heilig, Gerhard K. (</a:t>
            </a:r>
            <a:r>
              <a:rPr lang="en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2015).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14638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0134" y="2095201"/>
            <a:ext cx="6441122" cy="3333600"/>
          </a:xfrm>
        </p:spPr>
        <p:txBody>
          <a:bodyPr/>
          <a:lstStyle/>
          <a:p>
            <a:r>
              <a:rPr lang="en-US" b="0" dirty="0" smtClean="0"/>
              <a:t>Exemplary fields of action</a:t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Opportunities and challenges of cities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650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Global impact of cities</a:t>
            </a:r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97662" y="1252923"/>
            <a:ext cx="2731834" cy="12744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600"/>
              </a:spcBef>
              <a:buNone/>
            </a:pPr>
            <a:r>
              <a:rPr lang="fr-CH" sz="2400" dirty="0" err="1" smtClean="0"/>
              <a:t>Cities</a:t>
            </a:r>
            <a:r>
              <a:rPr lang="fr-CH" sz="2400" dirty="0" smtClean="0"/>
              <a:t> </a:t>
            </a:r>
            <a:r>
              <a:rPr lang="fr-CH" sz="2400" dirty="0" err="1" smtClean="0"/>
              <a:t>cover</a:t>
            </a:r>
            <a:r>
              <a:rPr lang="fr-CH" sz="2400" dirty="0" smtClean="0"/>
              <a:t> 3% of the </a:t>
            </a:r>
            <a:r>
              <a:rPr lang="fr-CH" sz="2400" dirty="0" err="1" smtClean="0"/>
              <a:t>world’s</a:t>
            </a:r>
            <a:r>
              <a:rPr lang="fr-CH" sz="2400" dirty="0" smtClean="0"/>
              <a:t> surface …</a:t>
            </a:r>
            <a:endParaRPr lang="fr-CH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09750" y="5071500"/>
            <a:ext cx="2660699" cy="5002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600"/>
              </a:spcBef>
              <a:buNone/>
            </a:pPr>
            <a:r>
              <a:rPr lang="fr-CH" sz="2400" smtClean="0"/>
              <a:t>house 54% of the world’s population …</a:t>
            </a:r>
            <a:endParaRPr lang="fr-CH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t="4582" r="18326" b="4190"/>
          <a:stretch/>
        </p:blipFill>
        <p:spPr bwMode="auto">
          <a:xfrm>
            <a:off x="213521" y="1065155"/>
            <a:ext cx="1571739" cy="14174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8" t="4740" r="20740" b="3047"/>
          <a:stretch/>
        </p:blipFill>
        <p:spPr bwMode="auto">
          <a:xfrm>
            <a:off x="213522" y="4689907"/>
            <a:ext cx="1553740" cy="149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t="3488" r="20472" b="5169"/>
          <a:stretch/>
        </p:blipFill>
        <p:spPr bwMode="auto">
          <a:xfrm>
            <a:off x="4531905" y="1120870"/>
            <a:ext cx="1410928" cy="130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032039" y="1252923"/>
            <a:ext cx="2672574" cy="11740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600"/>
              </a:spcBef>
              <a:buNone/>
            </a:pPr>
            <a:r>
              <a:rPr lang="fr-CH" sz="2400" dirty="0" smtClean="0"/>
              <a:t>cause 75% of the </a:t>
            </a:r>
            <a:r>
              <a:rPr lang="fr-CH" sz="2400" dirty="0" err="1" smtClean="0"/>
              <a:t>world’s</a:t>
            </a:r>
            <a:r>
              <a:rPr lang="fr-CH" sz="2400" dirty="0" smtClean="0"/>
              <a:t> CO2 </a:t>
            </a:r>
            <a:r>
              <a:rPr lang="fr-CH" sz="2400" dirty="0" err="1" smtClean="0"/>
              <a:t>emissions</a:t>
            </a:r>
            <a:r>
              <a:rPr lang="fr-CH" sz="2400" dirty="0" smtClean="0"/>
              <a:t> …</a:t>
            </a:r>
            <a:endParaRPr lang="fr-CH" sz="2400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4" t="1774" r="21767" b="3643"/>
          <a:stretch/>
        </p:blipFill>
        <p:spPr bwMode="auto">
          <a:xfrm>
            <a:off x="226876" y="2829162"/>
            <a:ext cx="1527032" cy="155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767262" y="3142852"/>
            <a:ext cx="2672574" cy="5002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600"/>
              </a:spcBef>
              <a:buNone/>
            </a:pPr>
            <a:r>
              <a:rPr lang="fr-CH" sz="2400"/>
              <a:t>p</a:t>
            </a:r>
            <a:r>
              <a:rPr lang="fr-CH" sz="2400" smtClean="0"/>
              <a:t>roduce 50% of the world’s waste …</a:t>
            </a:r>
            <a:endParaRPr lang="fr-CH" sz="24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t="3488" r="20472" b="5169"/>
          <a:stretch/>
        </p:blipFill>
        <p:spPr bwMode="auto">
          <a:xfrm>
            <a:off x="4470449" y="2927178"/>
            <a:ext cx="1472384" cy="136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032039" y="3142852"/>
            <a:ext cx="2520174" cy="5002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600"/>
              </a:spcBef>
              <a:buNone/>
            </a:pPr>
            <a:r>
              <a:rPr lang="fr-CH" sz="2400" dirty="0" smtClean="0"/>
              <a:t>consume 75% of the </a:t>
            </a:r>
            <a:r>
              <a:rPr lang="fr-CH" sz="2400" dirty="0" err="1" smtClean="0"/>
              <a:t>natural</a:t>
            </a:r>
            <a:r>
              <a:rPr lang="fr-CH" sz="2400" dirty="0" smtClean="0"/>
              <a:t> </a:t>
            </a:r>
            <a:r>
              <a:rPr lang="fr-CH" sz="2400" dirty="0" err="1" smtClean="0"/>
              <a:t>resources</a:t>
            </a:r>
            <a:r>
              <a:rPr lang="fr-CH" sz="2400" dirty="0" smtClean="0"/>
              <a:t> …</a:t>
            </a:r>
            <a:endParaRPr lang="fr-CH" sz="2400" dirty="0"/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5161" r="20100" b="3645"/>
          <a:stretch/>
        </p:blipFill>
        <p:spPr bwMode="auto">
          <a:xfrm>
            <a:off x="4583759" y="4726374"/>
            <a:ext cx="1524480" cy="142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6184439" y="5071500"/>
            <a:ext cx="2520174" cy="5002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00" indent="0">
              <a:spcBef>
                <a:spcPts val="600"/>
              </a:spcBef>
              <a:buNone/>
            </a:pPr>
            <a:r>
              <a:rPr lang="fr-CH" sz="2400" dirty="0" err="1" smtClean="0"/>
              <a:t>generate</a:t>
            </a:r>
            <a:r>
              <a:rPr lang="fr-CH" sz="2400" dirty="0" smtClean="0"/>
              <a:t> 80% of the </a:t>
            </a:r>
            <a:r>
              <a:rPr lang="fr-CH" sz="2400" dirty="0" err="1" smtClean="0"/>
              <a:t>world’s</a:t>
            </a:r>
            <a:r>
              <a:rPr lang="fr-CH" sz="2400" dirty="0" smtClean="0"/>
              <a:t> GDP.</a:t>
            </a:r>
            <a:endParaRPr lang="fr-CH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802088" y="6002763"/>
            <a:ext cx="90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mtClean="0"/>
              <a:t>UNEP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6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Goals of the lecture</a:t>
            </a:r>
            <a:endParaRPr lang="en-US" dirty="0"/>
          </a:p>
        </p:txBody>
      </p:sp>
      <p:sp>
        <p:nvSpPr>
          <p:cNvPr id="11267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517538" y="1290938"/>
            <a:ext cx="8424862" cy="45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Overall Goal: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000" dirty="0" smtClean="0"/>
              <a:t>Understand </a:t>
            </a:r>
            <a:r>
              <a:rPr lang="en-US" sz="2000" dirty="0"/>
              <a:t>different types of sustainability issues in </a:t>
            </a:r>
            <a:r>
              <a:rPr lang="en-US" sz="2000" dirty="0" smtClean="0"/>
              <a:t>urban </a:t>
            </a:r>
            <a:r>
              <a:rPr lang="en-US" sz="2000" dirty="0"/>
              <a:t>systems and </a:t>
            </a:r>
            <a:r>
              <a:rPr lang="en-US" sz="2000" dirty="0" smtClean="0"/>
              <a:t>get some insights into how </a:t>
            </a:r>
            <a:r>
              <a:rPr lang="en-US" sz="2000" dirty="0"/>
              <a:t>cities </a:t>
            </a:r>
            <a:r>
              <a:rPr lang="en-US" sz="2000" dirty="0" smtClean="0"/>
              <a:t>can approach them</a:t>
            </a:r>
          </a:p>
          <a:p>
            <a:pPr marL="40005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 err="1"/>
              <a:t>Subgoals</a:t>
            </a:r>
            <a:r>
              <a:rPr lang="en-US" sz="2400" b="1" dirty="0"/>
              <a:t>: </a:t>
            </a:r>
            <a:endParaRPr lang="en-US" sz="2400" dirty="0"/>
          </a:p>
          <a:p>
            <a:r>
              <a:rPr lang="en-US" sz="2000" dirty="0"/>
              <a:t>Understand what the key sustainability issues are in urban systems</a:t>
            </a:r>
          </a:p>
          <a:p>
            <a:r>
              <a:rPr lang="en-US" sz="2000" dirty="0"/>
              <a:t>Get an insight into key urban characteristics and the development of urban </a:t>
            </a:r>
            <a:r>
              <a:rPr lang="en-US" sz="2000" dirty="0" smtClean="0"/>
              <a:t>systems</a:t>
            </a:r>
          </a:p>
          <a:p>
            <a:r>
              <a:rPr lang="en-US" sz="2000" dirty="0" smtClean="0"/>
              <a:t>Understand some relations between city size and environmental and economic impacts</a:t>
            </a:r>
          </a:p>
          <a:p>
            <a:r>
              <a:rPr lang="en-US" sz="2000" dirty="0" smtClean="0"/>
              <a:t>Understand how cities are assessed in Switzerland </a:t>
            </a:r>
            <a:endParaRPr lang="en-US" sz="2000" dirty="0"/>
          </a:p>
        </p:txBody>
      </p:sp>
      <p:sp>
        <p:nvSpPr>
          <p:cNvPr id="4" name="ZoneTexte 2"/>
          <p:cNvSpPr txBox="1"/>
          <p:nvPr/>
        </p:nvSpPr>
        <p:spPr>
          <a:xfrm>
            <a:off x="730250" y="6491288"/>
            <a:ext cx="1473200" cy="182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CH" sz="1050" kern="0" spc="50" dirty="0">
                <a:solidFill>
                  <a:srgbClr val="FFFFFF"/>
                </a:solidFill>
                <a:latin typeface="Arial Narrow"/>
                <a:ea typeface="+mn-ea"/>
                <a:cs typeface="Arial Narrow"/>
              </a:rPr>
              <a:t>Transformation</a:t>
            </a:r>
            <a:endParaRPr lang="fr-FR" sz="1050" kern="0" spc="50" dirty="0">
              <a:latin typeface="Arial Narrow"/>
              <a:ea typeface="+mn-ea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Urbanization and the Wealth of Nations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960393" y="1167519"/>
            <a:ext cx="7391127" cy="5125874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1948158" y="6297746"/>
            <a:ext cx="6403362" cy="4339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/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science.sciencemag.org/content/319/5864/772.full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5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l="2310" t="8096" r="2971" b="14408"/>
          <a:stretch/>
        </p:blipFill>
        <p:spPr>
          <a:xfrm>
            <a:off x="78376" y="1027611"/>
            <a:ext cx="8987247" cy="53122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Ecological footprint, HDI and urbanization level</a:t>
            </a:r>
            <a:endParaRPr lang="en-US" dirty="0"/>
          </a:p>
        </p:txBody>
      </p:sp>
      <p:sp>
        <p:nvSpPr>
          <p:cNvPr id="5" name="Shape 173"/>
          <p:cNvSpPr txBox="1">
            <a:spLocks/>
          </p:cNvSpPr>
          <p:nvPr/>
        </p:nvSpPr>
        <p:spPr>
          <a:xfrm>
            <a:off x="4032069" y="6403792"/>
            <a:ext cx="4781005" cy="4542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r>
              <a:rPr lang="en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Programme des Nations Unies pour l'environnement. 2011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205623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l="3121" t="2227" r="2735" b="18436"/>
          <a:stretch/>
        </p:blipFill>
        <p:spPr>
          <a:xfrm>
            <a:off x="1149538" y="915477"/>
            <a:ext cx="6635932" cy="5566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21" y="196074"/>
            <a:ext cx="8787603" cy="623608"/>
          </a:xfrm>
        </p:spPr>
        <p:txBody>
          <a:bodyPr/>
          <a:lstStyle/>
          <a:p>
            <a:r>
              <a:rPr lang="en-GB" dirty="0" smtClean="0"/>
              <a:t>Shift of environmental impacts with increasing wealth</a:t>
            </a:r>
            <a:endParaRPr lang="en-US" dirty="0"/>
          </a:p>
        </p:txBody>
      </p:sp>
      <p:sp>
        <p:nvSpPr>
          <p:cNvPr id="173" name="Shape 173"/>
          <p:cNvSpPr txBox="1">
            <a:spLocks noGrp="1"/>
          </p:cNvSpPr>
          <p:nvPr>
            <p:ph type="body" idx="4294967295"/>
          </p:nvPr>
        </p:nvSpPr>
        <p:spPr>
          <a:xfrm>
            <a:off x="4554583" y="6481835"/>
            <a:ext cx="4528457" cy="4414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Programme des Nations Unies pour l'environnement. </a:t>
            </a:r>
            <a:r>
              <a:rPr lang="en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2011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44858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expectancy and Carbon emissions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47" r="1499"/>
          <a:stretch/>
        </p:blipFill>
        <p:spPr>
          <a:xfrm>
            <a:off x="0" y="1712737"/>
            <a:ext cx="9187543" cy="3538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1845" y="6174377"/>
            <a:ext cx="1718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 Narrow" panose="020B0606020202030204" pitchFamily="34" charset="0"/>
              </a:rPr>
              <a:t>Steinberger et al., 2012</a:t>
            </a:r>
            <a:endParaRPr lang="en-US" sz="1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12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l="4855" t="3250" r="7847" b="10591"/>
          <a:stretch/>
        </p:blipFill>
        <p:spPr>
          <a:xfrm>
            <a:off x="661852" y="966649"/>
            <a:ext cx="7593874" cy="54217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21" y="196074"/>
            <a:ext cx="8698249" cy="623608"/>
          </a:xfrm>
        </p:spPr>
        <p:txBody>
          <a:bodyPr/>
          <a:lstStyle/>
          <a:p>
            <a:r>
              <a:rPr lang="en-GB" sz="2400" dirty="0" smtClean="0"/>
              <a:t>Cities emit less CO2 / cap. than the countries they belong to</a:t>
            </a:r>
            <a:endParaRPr lang="en-US" sz="2400" dirty="0"/>
          </a:p>
        </p:txBody>
      </p:sp>
      <p:sp>
        <p:nvSpPr>
          <p:cNvPr id="5" name="Shape 173"/>
          <p:cNvSpPr txBox="1">
            <a:spLocks/>
          </p:cNvSpPr>
          <p:nvPr/>
        </p:nvSpPr>
        <p:spPr>
          <a:xfrm>
            <a:off x="4580709" y="6388443"/>
            <a:ext cx="4331061" cy="4542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r>
              <a:rPr lang="en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Programme des Nations Unies pour l'environnement. 2011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114944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Wealth and car ownership</a:t>
            </a:r>
            <a:endParaRPr lang="en-US" dirty="0"/>
          </a:p>
        </p:txBody>
      </p:sp>
      <p:pic>
        <p:nvPicPr>
          <p:cNvPr id="3" name="Shape 244"/>
          <p:cNvPicPr preferRelativeResize="0"/>
          <p:nvPr/>
        </p:nvPicPr>
        <p:blipFill rotWithShape="1">
          <a:blip r:embed="rId2">
            <a:alphaModFix/>
          </a:blip>
          <a:srcRect t="12151"/>
          <a:stretch/>
        </p:blipFill>
        <p:spPr>
          <a:xfrm>
            <a:off x="916580" y="1137600"/>
            <a:ext cx="6708220" cy="511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4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267"/>
          <p:cNvPicPr/>
          <p:nvPr/>
        </p:nvPicPr>
        <p:blipFill rotWithShape="1">
          <a:blip r:embed="rId2"/>
          <a:srcRect t="6260"/>
          <a:stretch/>
        </p:blipFill>
        <p:spPr>
          <a:xfrm>
            <a:off x="961919" y="1030942"/>
            <a:ext cx="7608340" cy="557604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City density matters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566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private passenger transport energy demand</a:t>
            </a:r>
            <a:endParaRPr lang="en-US" dirty="0"/>
          </a:p>
        </p:txBody>
      </p:sp>
      <p:pic>
        <p:nvPicPr>
          <p:cNvPr id="3" name="Shape 2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0615" y="892800"/>
            <a:ext cx="7708507" cy="54130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90615" y="6034696"/>
            <a:ext cx="242612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+mn-lt"/>
              </a:rPr>
              <a:t>Rode, Philipp, et al. </a:t>
            </a:r>
            <a:r>
              <a:rPr lang="en" sz="1200" dirty="0" smtClean="0">
                <a:solidFill>
                  <a:srgbClr val="222222"/>
                </a:solidFill>
                <a:highlight>
                  <a:srgbClr val="FFFFFF"/>
                </a:highlight>
                <a:latin typeface="+mn-lt"/>
              </a:rPr>
              <a:t>2017</a:t>
            </a:r>
            <a:endParaRPr lang="en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029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58" y="1004473"/>
            <a:ext cx="8855848" cy="4750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21" y="196074"/>
            <a:ext cx="8866185" cy="623608"/>
          </a:xfrm>
        </p:spPr>
        <p:txBody>
          <a:bodyPr/>
          <a:lstStyle/>
          <a:p>
            <a:r>
              <a:rPr lang="en-GB" dirty="0"/>
              <a:t>Economic </a:t>
            </a:r>
            <a:r>
              <a:rPr lang="en-GB" dirty="0" smtClean="0"/>
              <a:t>benefits: </a:t>
            </a:r>
            <a:r>
              <a:rPr lang="en-GB" dirty="0"/>
              <a:t>T</a:t>
            </a:r>
            <a:r>
              <a:rPr lang="en-GB" dirty="0" smtClean="0"/>
              <a:t>ransport systems</a:t>
            </a:r>
            <a:endParaRPr lang="en-US" dirty="0"/>
          </a:p>
        </p:txBody>
      </p:sp>
      <p:sp>
        <p:nvSpPr>
          <p:cNvPr id="5" name="Shape 173"/>
          <p:cNvSpPr txBox="1">
            <a:spLocks/>
          </p:cNvSpPr>
          <p:nvPr/>
        </p:nvSpPr>
        <p:spPr>
          <a:xfrm>
            <a:off x="5711275" y="6403792"/>
            <a:ext cx="3368431" cy="4542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" sz="10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Programme des Nations Unies pour l'environnement. </a:t>
            </a:r>
            <a:r>
              <a:rPr lang="en" sz="1000" i="1" dirty="0" smtClean="0">
                <a:solidFill>
                  <a:srgbClr val="222222"/>
                </a:solidFill>
                <a:highlight>
                  <a:srgbClr val="FFFFFF"/>
                </a:highlight>
              </a:rPr>
              <a:t>2011</a:t>
            </a:r>
            <a:endParaRPr lang="en" sz="900" dirty="0"/>
          </a:p>
        </p:txBody>
      </p:sp>
      <p:sp>
        <p:nvSpPr>
          <p:cNvPr id="3" name="Rectangle 2"/>
          <p:cNvSpPr/>
          <p:nvPr/>
        </p:nvSpPr>
        <p:spPr>
          <a:xfrm>
            <a:off x="295835" y="1918449"/>
            <a:ext cx="8606118" cy="313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tangle 5"/>
          <p:cNvSpPr/>
          <p:nvPr/>
        </p:nvSpPr>
        <p:spPr>
          <a:xfrm>
            <a:off x="295835" y="3639670"/>
            <a:ext cx="8606118" cy="313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295836" y="2967310"/>
            <a:ext cx="8606118" cy="313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40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/>
          <p:nvPr/>
        </p:nvPicPr>
        <p:blipFill rotWithShape="1">
          <a:blip r:embed="rId3"/>
          <a:srcRect l="27010" b="11310"/>
          <a:stretch/>
        </p:blipFill>
        <p:spPr>
          <a:xfrm>
            <a:off x="932329" y="1044874"/>
            <a:ext cx="6669741" cy="4916656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4719085" y="6022476"/>
            <a:ext cx="2614044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/>
            <a:r>
              <a:rPr lang="en-US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Bettencourt, et al. 2004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22" y="196074"/>
            <a:ext cx="8858760" cy="623608"/>
          </a:xfrm>
        </p:spPr>
        <p:txBody>
          <a:bodyPr/>
          <a:lstStyle/>
          <a:p>
            <a:r>
              <a:rPr lang="en-US" dirty="0" smtClean="0"/>
              <a:t>Metropolitan patents related to population in cities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5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the lecture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 smtClean="0"/>
              <a:t>Summary of last week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Lecture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What is a city?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Sustainability issues in different cities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Group work on sustainability issues 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Presentation and discussion of group results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Lecture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How do cities approach sustainability issues?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How is sustainability of cities assessed in Switzerland</a:t>
            </a:r>
            <a:r>
              <a:rPr lang="en-US" sz="1800" dirty="0"/>
              <a:t>?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55484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mobility in upheaval.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09" t="12628" r="6092"/>
          <a:stretch/>
        </p:blipFill>
        <p:spPr>
          <a:xfrm>
            <a:off x="74504" y="1197049"/>
            <a:ext cx="8960659" cy="4692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6572" y="6075241"/>
            <a:ext cx="33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+mn-lt"/>
              </a:rPr>
              <a:t>WBGU 2016, based </a:t>
            </a:r>
            <a:r>
              <a:rPr lang="en-US" sz="1400" dirty="0">
                <a:latin typeface="+mn-lt"/>
              </a:rPr>
              <a:t>on Hidalgo and Zeng, 2013</a:t>
            </a:r>
          </a:p>
        </p:txBody>
      </p:sp>
    </p:spTree>
    <p:extLst>
      <p:ext uri="{BB962C8B-B14F-4D97-AF65-F5344CB8AC3E}">
        <p14:creationId xmlns:p14="http://schemas.microsoft.com/office/powerpoint/2010/main" val="37178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39" y="71717"/>
            <a:ext cx="8840831" cy="623608"/>
          </a:xfrm>
        </p:spPr>
        <p:txBody>
          <a:bodyPr/>
          <a:lstStyle/>
          <a:p>
            <a:r>
              <a:rPr lang="en-US" sz="2400" dirty="0" smtClean="0"/>
              <a:t>Air pollution </a:t>
            </a:r>
            <a:r>
              <a:rPr lang="en-US" sz="2400" dirty="0"/>
              <a:t>in three approx. equal-sized </a:t>
            </a:r>
            <a:r>
              <a:rPr lang="en-US" sz="2400" dirty="0" smtClean="0"/>
              <a:t>megacities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7" y="1614160"/>
            <a:ext cx="4731134" cy="4561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3600" y="2906266"/>
            <a:ext cx="344694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Particulates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(</a:t>
            </a:r>
            <a:r>
              <a:rPr lang="en-US" b="1" dirty="0">
                <a:latin typeface="+mn-lt"/>
              </a:rPr>
              <a:t>PM10: thin, shaded lines</a:t>
            </a:r>
            <a:r>
              <a:rPr lang="en-US" dirty="0">
                <a:latin typeface="+mn-lt"/>
              </a:rPr>
              <a:t>) </a:t>
            </a:r>
            <a:endParaRPr lang="en-US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Groundlevel ozone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(</a:t>
            </a:r>
            <a:r>
              <a:rPr lang="en-US" b="1" dirty="0">
                <a:latin typeface="+mn-lt"/>
              </a:rPr>
              <a:t>O3: thick, solid or dotted lines</a:t>
            </a:r>
            <a:r>
              <a:rPr lang="en-US" dirty="0">
                <a:latin typeface="+mn-lt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verage </a:t>
            </a:r>
            <a:r>
              <a:rPr lang="en-US" dirty="0">
                <a:latin typeface="+mn-lt"/>
              </a:rPr>
              <a:t>city size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(</a:t>
            </a:r>
            <a:r>
              <a:rPr lang="en-US" dirty="0">
                <a:latin typeface="+mn-lt"/>
              </a:rPr>
              <a:t>number of </a:t>
            </a:r>
            <a:r>
              <a:rPr lang="en-US" dirty="0" smtClean="0">
                <a:latin typeface="+mn-lt"/>
              </a:rPr>
              <a:t>inhabitants: </a:t>
            </a:r>
            <a:r>
              <a:rPr lang="en-US" b="1" dirty="0" smtClean="0">
                <a:latin typeface="+mn-lt"/>
              </a:rPr>
              <a:t>black</a:t>
            </a:r>
            <a:r>
              <a:rPr lang="en-US" b="1" dirty="0">
                <a:latin typeface="+mn-lt"/>
              </a:rPr>
              <a:t>, dashed </a:t>
            </a:r>
            <a:r>
              <a:rPr lang="en-US" b="1" dirty="0" smtClean="0">
                <a:latin typeface="+mn-lt"/>
              </a:rPr>
              <a:t>line) </a:t>
            </a:r>
          </a:p>
          <a:p>
            <a:endParaRPr lang="en-US" dirty="0">
              <a:latin typeface="+mn-lt"/>
            </a:endParaRPr>
          </a:p>
          <a:p>
            <a:r>
              <a:rPr lang="en-US" sz="1400" dirty="0">
                <a:latin typeface="+mn-lt"/>
              </a:rPr>
              <a:t>Source: </a:t>
            </a:r>
            <a:r>
              <a:rPr lang="en-US" sz="1400" dirty="0" smtClean="0">
                <a:latin typeface="+mn-lt"/>
              </a:rPr>
              <a:t>WBGU 2016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49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21" y="196074"/>
            <a:ext cx="8930479" cy="623608"/>
          </a:xfrm>
        </p:spPr>
        <p:txBody>
          <a:bodyPr/>
          <a:lstStyle/>
          <a:p>
            <a:r>
              <a:rPr lang="fr-CH" dirty="0" smtClean="0"/>
              <a:t>Embedded and direct </a:t>
            </a:r>
            <a:r>
              <a:rPr lang="fr-CH" dirty="0" err="1" smtClean="0"/>
              <a:t>energy</a:t>
            </a:r>
            <a:r>
              <a:rPr lang="fr-CH" dirty="0" smtClean="0"/>
              <a:t> and mass </a:t>
            </a:r>
            <a:r>
              <a:rPr lang="fr-CH" dirty="0" err="1" smtClean="0"/>
              <a:t>flows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992305" y="1288593"/>
            <a:ext cx="6529716" cy="4835902"/>
            <a:chOff x="529050" y="1320799"/>
            <a:chExt cx="6212409" cy="4550226"/>
          </a:xfrm>
        </p:grpSpPr>
        <p:pic>
          <p:nvPicPr>
            <p:cNvPr id="29700" name="Picture 4" descr="https://lh5.googleusercontent.com/Rd0wzeMRWwhz76l7lTZj4SGBmqRFDGzkMmL9gdKow6rVap8YEENYSDtjpgiQvoyPDbo0Z0hsgR1XYB6Cd-PQw1jQHfy6RcheF1AJo0c5GNCJWiTAyqj1VRQTm4tnrEmJ9tSikMltHU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25"/>
            <a:stretch/>
          </p:blipFill>
          <p:spPr bwMode="auto">
            <a:xfrm>
              <a:off x="529050" y="1320799"/>
              <a:ext cx="6212409" cy="4550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27531" y="4914791"/>
              <a:ext cx="1125144" cy="432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smtClean="0">
                  <a:latin typeface="+mn-lt"/>
                </a:rPr>
                <a:t>Beijing</a:t>
              </a:r>
              <a:endParaRPr lang="en-GB" sz="140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59796" y="4914791"/>
              <a:ext cx="1125144" cy="432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smtClean="0">
                  <a:latin typeface="+mn-lt"/>
                </a:rPr>
                <a:t>Cape Town</a:t>
              </a:r>
              <a:endParaRPr lang="en-GB" sz="140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84940" y="4914791"/>
              <a:ext cx="1125144" cy="432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smtClean="0">
                  <a:latin typeface="+mn-lt"/>
                </a:rPr>
                <a:t>Hong Kong</a:t>
              </a:r>
              <a:endParaRPr lang="en-GB" sz="140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57657" y="4914791"/>
              <a:ext cx="1125144" cy="432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smtClean="0">
                  <a:latin typeface="+mn-lt"/>
                </a:rPr>
                <a:t>London</a:t>
              </a:r>
              <a:endParaRPr lang="en-GB" sz="140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82801" y="4914791"/>
              <a:ext cx="1125144" cy="432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400" dirty="0" smtClean="0">
                  <a:latin typeface="+mn-lt"/>
                </a:rPr>
                <a:t>Toronto</a:t>
              </a:r>
              <a:endParaRPr lang="en-GB" sz="1400" dirty="0">
                <a:latin typeface="+mn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82225" y="6202450"/>
            <a:ext cx="4039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 smtClean="0">
                <a:latin typeface="+mn-lt"/>
              </a:rPr>
              <a:t>Goldstein et al. (2013)</a:t>
            </a:r>
            <a:endParaRPr lang="fr-CH" sz="14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85" y="5451778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Population density</a:t>
            </a:r>
            <a:br>
              <a:rPr lang="de-CH" sz="1600" dirty="0" smtClean="0">
                <a:solidFill>
                  <a:srgbClr val="00B050"/>
                </a:solidFill>
                <a:latin typeface="Arial Narrow" panose="020B0606020202030204" pitchFamily="34" charset="0"/>
              </a:rPr>
            </a:br>
            <a:r>
              <a:rPr lang="de-CH" sz="16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residents/ km-2</a:t>
            </a:r>
            <a:endParaRPr lang="fr-CH" sz="16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00" y="5476736"/>
            <a:ext cx="588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84263" algn="l"/>
                <a:tab pos="2290763" algn="l"/>
                <a:tab pos="3600450" algn="l"/>
                <a:tab pos="4854575" algn="l"/>
              </a:tabLst>
            </a:pPr>
            <a:r>
              <a:rPr lang="de-CH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1016	1239	6480	4978	878</a:t>
            </a:r>
            <a:endParaRPr lang="fr-CH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Summary and open questions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74" y="1156447"/>
            <a:ext cx="8229600" cy="4829913"/>
          </a:xfrm>
        </p:spPr>
        <p:txBody>
          <a:bodyPr/>
          <a:lstStyle/>
          <a:p>
            <a:r>
              <a:rPr lang="de-CH" sz="2400" dirty="0" smtClean="0"/>
              <a:t>Urbanization is an ongoing process:</a:t>
            </a:r>
          </a:p>
          <a:p>
            <a:pPr lvl="1"/>
            <a:r>
              <a:rPr lang="de-CH" sz="2000" dirty="0" smtClean="0"/>
              <a:t>About 56% urban in 2030 (WBGU, 2016)</a:t>
            </a:r>
          </a:p>
          <a:p>
            <a:pPr lvl="1"/>
            <a:r>
              <a:rPr lang="de-CH" sz="2000" dirty="0" smtClean="0"/>
              <a:t>More megacities (hosting 15% of the population in 2030)</a:t>
            </a:r>
          </a:p>
          <a:p>
            <a:pPr lvl="1"/>
            <a:endParaRPr lang="de-CH" sz="2000" dirty="0" smtClean="0"/>
          </a:p>
          <a:p>
            <a:r>
              <a:rPr lang="de-CH" sz="2400" dirty="0" smtClean="0"/>
              <a:t>Advantages of urbanization</a:t>
            </a:r>
          </a:p>
          <a:p>
            <a:pPr lvl="1"/>
            <a:r>
              <a:rPr lang="de-CH" sz="2000" dirty="0" smtClean="0"/>
              <a:t>Innovation potential (patens)</a:t>
            </a:r>
          </a:p>
          <a:p>
            <a:pPr lvl="1"/>
            <a:r>
              <a:rPr lang="de-CH" sz="2000" dirty="0" smtClean="0"/>
              <a:t>Public transport</a:t>
            </a:r>
          </a:p>
          <a:p>
            <a:pPr lvl="1"/>
            <a:r>
              <a:rPr lang="de-CH" sz="2000" dirty="0" smtClean="0"/>
              <a:t>Economies of scale: cost efficiency</a:t>
            </a:r>
          </a:p>
          <a:p>
            <a:pPr lvl="1"/>
            <a:r>
              <a:rPr lang="de-CH" sz="2000" dirty="0" smtClean="0"/>
              <a:t>Less pollution due to density</a:t>
            </a:r>
          </a:p>
          <a:p>
            <a:pPr lvl="1"/>
            <a:endParaRPr lang="de-CH" sz="2000" dirty="0" smtClean="0"/>
          </a:p>
          <a:p>
            <a:r>
              <a:rPr lang="de-CH" sz="2400" dirty="0" smtClean="0"/>
              <a:t>However:</a:t>
            </a:r>
          </a:p>
          <a:p>
            <a:pPr lvl="1"/>
            <a:r>
              <a:rPr lang="de-CH" sz="2000" dirty="0" smtClean="0"/>
              <a:t>Pattern is not the same for all cities</a:t>
            </a:r>
          </a:p>
          <a:p>
            <a:pPr lvl="1"/>
            <a:r>
              <a:rPr lang="de-CH" sz="2000" dirty="0" smtClean="0"/>
              <a:t>Embedded materials and energy increase with increasing density</a:t>
            </a:r>
          </a:p>
          <a:p>
            <a:pPr lvl="1"/>
            <a:endParaRPr lang="fr-CH" sz="1800" dirty="0"/>
          </a:p>
        </p:txBody>
      </p:sp>
    </p:spTree>
    <p:extLst>
      <p:ext uri="{BB962C8B-B14F-4D97-AF65-F5344CB8AC3E}">
        <p14:creationId xmlns:p14="http://schemas.microsoft.com/office/powerpoint/2010/main" val="966622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21" y="196074"/>
            <a:ext cx="8796007" cy="623608"/>
          </a:xfrm>
        </p:spPr>
        <p:txBody>
          <a:bodyPr/>
          <a:lstStyle/>
          <a:p>
            <a:r>
              <a:rPr lang="de-CH" dirty="0" smtClean="0"/>
              <a:t>Open questions regarding sustainability assessment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73200" indent="-457200">
              <a:buFont typeface="+mj-lt"/>
              <a:buAutoNum type="arabicPeriod"/>
            </a:pPr>
            <a:r>
              <a:rPr lang="en-US" dirty="0" smtClean="0"/>
              <a:t>Which </a:t>
            </a:r>
            <a:r>
              <a:rPr lang="en-US" dirty="0"/>
              <a:t>sustainability </a:t>
            </a:r>
            <a:r>
              <a:rPr lang="en-US" dirty="0" smtClean="0"/>
              <a:t>issues </a:t>
            </a:r>
            <a:r>
              <a:rPr lang="en-US" dirty="0"/>
              <a:t>are most relevant on the different levels of an urban system </a:t>
            </a:r>
            <a:r>
              <a:rPr lang="en-US" dirty="0" smtClean="0"/>
              <a:t>(neighborhood, …). </a:t>
            </a:r>
          </a:p>
          <a:p>
            <a:pPr marL="673200" indent="-457200">
              <a:buFont typeface="+mj-lt"/>
              <a:buAutoNum type="arabicPeriod"/>
            </a:pPr>
            <a:endParaRPr lang="en-US" dirty="0" smtClean="0"/>
          </a:p>
          <a:p>
            <a:pPr marL="673200" indent="-457200">
              <a:buFont typeface="+mj-lt"/>
              <a:buAutoNum type="arabicPeriod"/>
            </a:pPr>
            <a:r>
              <a:rPr lang="en-US" dirty="0" smtClean="0"/>
              <a:t>What are adequate indicators? Can we use the </a:t>
            </a:r>
            <a:r>
              <a:rPr lang="en-US" dirty="0"/>
              <a:t>SDGs for </a:t>
            </a:r>
            <a:r>
              <a:rPr lang="en-US" dirty="0" smtClean="0"/>
              <a:t>sustainability </a:t>
            </a:r>
            <a:r>
              <a:rPr lang="en-US" dirty="0"/>
              <a:t>a</a:t>
            </a:r>
            <a:r>
              <a:rPr lang="en-US" dirty="0" smtClean="0"/>
              <a:t>ssessment</a:t>
            </a:r>
            <a:r>
              <a:rPr lang="en-US" dirty="0"/>
              <a:t>? </a:t>
            </a:r>
          </a:p>
          <a:p>
            <a:pPr marL="673200" indent="-457200">
              <a:buFont typeface="+mj-lt"/>
              <a:buAutoNum type="arabicPeriod"/>
            </a:pPr>
            <a:endParaRPr lang="en-US" dirty="0" smtClean="0"/>
          </a:p>
          <a:p>
            <a:pPr marL="673200" indent="-457200">
              <a:buFont typeface="+mj-lt"/>
              <a:buAutoNum type="arabicPeriod"/>
            </a:pPr>
            <a:r>
              <a:rPr lang="en-US" dirty="0" smtClean="0"/>
              <a:t>What are trade-offs </a:t>
            </a:r>
            <a:r>
              <a:rPr lang="en-US" smtClean="0"/>
              <a:t>when developing </a:t>
            </a:r>
            <a:r>
              <a:rPr lang="en-US" dirty="0" smtClean="0"/>
              <a:t>policies for increasing sustainability in cities? E.g. should we favor density and increase embedded flows? What </a:t>
            </a:r>
            <a:r>
              <a:rPr lang="en-US" dirty="0"/>
              <a:t>are </a:t>
            </a:r>
            <a:r>
              <a:rPr lang="en-US" dirty="0" smtClean="0"/>
              <a:t>the difficulties in designing </a:t>
            </a:r>
            <a:r>
              <a:rPr lang="en-US" dirty="0"/>
              <a:t>policies for s</a:t>
            </a:r>
            <a:r>
              <a:rPr lang="en-US" dirty="0" smtClean="0"/>
              <a:t>ustainable cities? </a:t>
            </a:r>
          </a:p>
        </p:txBody>
      </p:sp>
    </p:spTree>
    <p:extLst>
      <p:ext uri="{BB962C8B-B14F-4D97-AF65-F5344CB8AC3E}">
        <p14:creationId xmlns:p14="http://schemas.microsoft.com/office/powerpoint/2010/main" val="2157184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683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0" dirty="0" smtClean="0"/>
              <a:t>World café</a:t>
            </a:r>
            <a:endParaRPr lang="fr-CH" b="0" dirty="0"/>
          </a:p>
        </p:txBody>
      </p:sp>
    </p:spTree>
    <p:extLst>
      <p:ext uri="{BB962C8B-B14F-4D97-AF65-F5344CB8AC3E}">
        <p14:creationId xmlns:p14="http://schemas.microsoft.com/office/powerpoint/2010/main" val="873934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Method – World café</a:t>
            </a:r>
            <a:endParaRPr lang="de-DE" dirty="0"/>
          </a:p>
        </p:txBody>
      </p:sp>
      <p:pic>
        <p:nvPicPr>
          <p:cNvPr id="1026" name="Picture 2" descr="http://www.syntelos.de/img/grafik/worldca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73" y="1405990"/>
            <a:ext cx="28956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1235" y="1351504"/>
            <a:ext cx="388188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000" dirty="0" smtClean="0">
                <a:latin typeface="Arial Narrow" panose="020B0606020202030204" pitchFamily="34" charset="0"/>
              </a:rPr>
              <a:t>3 questions</a:t>
            </a:r>
          </a:p>
          <a:p>
            <a:r>
              <a:rPr lang="fr-CH" sz="4000" dirty="0" smtClean="0">
                <a:latin typeface="Arial Narrow" panose="020B0606020202030204" pitchFamily="34" charset="0"/>
              </a:rPr>
              <a:t>6 tables</a:t>
            </a:r>
          </a:p>
          <a:p>
            <a:r>
              <a:rPr lang="fr-CH" sz="4000" dirty="0">
                <a:latin typeface="Arial Narrow" panose="020B0606020202030204" pitchFamily="34" charset="0"/>
              </a:rPr>
              <a:t>6 people per </a:t>
            </a:r>
            <a:r>
              <a:rPr lang="fr-CH" sz="4000" dirty="0" smtClean="0">
                <a:latin typeface="Arial Narrow" panose="020B0606020202030204" pitchFamily="34" charset="0"/>
              </a:rPr>
              <a:t>table</a:t>
            </a:r>
          </a:p>
          <a:p>
            <a:r>
              <a:rPr lang="fr-CH" sz="4000" dirty="0" smtClean="0">
                <a:latin typeface="Arial Narrow" panose="020B0606020202030204" pitchFamily="34" charset="0"/>
              </a:rPr>
              <a:t>3 rounds</a:t>
            </a:r>
          </a:p>
          <a:p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907424" y="4363434"/>
            <a:ext cx="71973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3200" dirty="0" smtClean="0">
                <a:latin typeface="Arial Narrow" panose="020B0606020202030204" pitchFamily="34" charset="0"/>
              </a:rPr>
              <a:t>Discussion at the table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3200" dirty="0" smtClean="0">
                <a:latin typeface="Arial Narrow" panose="020B0606020202030204" pitchFamily="34" charset="0"/>
              </a:rPr>
              <a:t>2 x change of tables (the host </a:t>
            </a:r>
            <a:r>
              <a:rPr lang="fr-CH" sz="3200" dirty="0" err="1" smtClean="0">
                <a:latin typeface="Arial Narrow" panose="020B0606020202030204" pitchFamily="34" charset="0"/>
              </a:rPr>
              <a:t>stays</a:t>
            </a:r>
            <a:r>
              <a:rPr lang="fr-CH" sz="3200" dirty="0" smtClean="0">
                <a:latin typeface="Arial Narrow" panose="020B060602020203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3200" dirty="0" smtClean="0">
                <a:latin typeface="Arial Narrow" panose="020B0606020202030204" pitchFamily="34" charset="0"/>
              </a:rPr>
              <a:t>Final wrap-up by the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6" name="TextBox 5"/>
          <p:cNvSpPr txBox="1"/>
          <p:nvPr/>
        </p:nvSpPr>
        <p:spPr>
          <a:xfrm rot="20496745">
            <a:off x="5929406" y="3749255"/>
            <a:ext cx="322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8-10 min per round</a:t>
            </a:r>
            <a:endParaRPr lang="de-DE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201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0" dirty="0" smtClean="0"/>
              <a:t>The transition town movement</a:t>
            </a:r>
            <a:endParaRPr lang="fr-CH" b="0" dirty="0"/>
          </a:p>
        </p:txBody>
      </p:sp>
    </p:spTree>
    <p:extLst>
      <p:ext uri="{BB962C8B-B14F-4D97-AF65-F5344CB8AC3E}">
        <p14:creationId xmlns:p14="http://schemas.microsoft.com/office/powerpoint/2010/main" val="2346718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00" y="1110451"/>
            <a:ext cx="3418258" cy="499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800" y="1110451"/>
            <a:ext cx="2224861" cy="78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776" y="1130954"/>
            <a:ext cx="2616425" cy="131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3776" y="5348708"/>
            <a:ext cx="5286250" cy="75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5589" y="4198974"/>
            <a:ext cx="2664438" cy="9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3287" y="4251892"/>
            <a:ext cx="2303049" cy="46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4052" y="4773838"/>
            <a:ext cx="2368345" cy="4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51050" y="1997276"/>
            <a:ext cx="1362874" cy="13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43287" y="2547388"/>
            <a:ext cx="3806324" cy="15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transition town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7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0134" y="3098871"/>
            <a:ext cx="6441122" cy="1320729"/>
          </a:xfrm>
        </p:spPr>
        <p:txBody>
          <a:bodyPr/>
          <a:lstStyle/>
          <a:p>
            <a:r>
              <a:rPr lang="en-US" b="0" dirty="0" smtClean="0"/>
              <a:t>Summary last class:</a:t>
            </a:r>
            <a:br>
              <a:rPr lang="en-US" b="0" dirty="0" smtClean="0"/>
            </a:br>
            <a:r>
              <a:rPr lang="en-US" b="0" dirty="0" smtClean="0"/>
              <a:t>Kevin Bärenzung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56433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town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6000" indent="0">
              <a:buNone/>
            </a:pPr>
            <a:r>
              <a:rPr lang="en-US" sz="2800" dirty="0" smtClean="0"/>
              <a:t>Transition towns: </a:t>
            </a:r>
          </a:p>
          <a:p>
            <a:pPr marL="216000" indent="0">
              <a:buNone/>
            </a:pPr>
            <a:endParaRPr lang="en-US" sz="1000" dirty="0" smtClean="0"/>
          </a:p>
          <a:p>
            <a:pPr marL="216000" indent="0">
              <a:buNone/>
            </a:pPr>
            <a:r>
              <a:rPr lang="en-US" dirty="0" smtClean="0"/>
              <a:t>Tackle global challenges with local initiatives – make big problems manageable by starting in one’s neighbourhood</a:t>
            </a:r>
          </a:p>
          <a:p>
            <a:pPr marL="216000" indent="0">
              <a:buNone/>
            </a:pPr>
            <a:endParaRPr lang="en-US" sz="1000" dirty="0" smtClean="0"/>
          </a:p>
          <a:p>
            <a:pPr marL="216000" indent="0">
              <a:buNone/>
            </a:pPr>
            <a:r>
              <a:rPr lang="en-US" dirty="0" smtClean="0"/>
              <a:t>Aim to create a different future in terms of the…</a:t>
            </a:r>
          </a:p>
          <a:p>
            <a:pPr marL="216000" indent="0">
              <a:buNone/>
            </a:pPr>
            <a:r>
              <a:rPr lang="en-US" dirty="0" smtClean="0"/>
              <a:t>… environment </a:t>
            </a:r>
            <a:r>
              <a:rPr lang="en-US" sz="2000" dirty="0" smtClean="0"/>
              <a:t>(reduce dependence on fossil fuels, combat climate change etc.)</a:t>
            </a:r>
          </a:p>
          <a:p>
            <a:pPr marL="216000" indent="0">
              <a:buNone/>
            </a:pPr>
            <a:r>
              <a:rPr lang="en-US" dirty="0" smtClean="0"/>
              <a:t>… society </a:t>
            </a:r>
            <a:r>
              <a:rPr lang="en-US" sz="2000" dirty="0" smtClean="0"/>
              <a:t>(caring culture, supporting each other, getting to know each other)</a:t>
            </a:r>
          </a:p>
          <a:p>
            <a:pPr marL="216000" indent="0">
              <a:buNone/>
            </a:pPr>
            <a:r>
              <a:rPr lang="en-US" dirty="0" smtClean="0"/>
              <a:t>… economy</a:t>
            </a:r>
            <a:r>
              <a:rPr lang="en-US" dirty="0"/>
              <a:t> </a:t>
            </a:r>
            <a:r>
              <a:rPr lang="en-US" sz="2000" dirty="0" smtClean="0"/>
              <a:t>(REconomy – an economy to create livable places and happy people, and of which the benefits are distributed evenly amongst everybody)</a:t>
            </a:r>
            <a:endParaRPr lang="en-US" dirty="0" smtClean="0"/>
          </a:p>
          <a:p>
            <a:pPr marL="216000" indent="0">
              <a:buNone/>
            </a:pPr>
            <a:endParaRPr lang="en-US" dirty="0"/>
          </a:p>
          <a:p>
            <a:pPr marL="216000" indent="0">
              <a:buNone/>
            </a:pPr>
            <a:r>
              <a:rPr lang="en-US" dirty="0" smtClean="0"/>
              <a:t>In short: </a:t>
            </a:r>
            <a:r>
              <a:rPr lang="en-US" dirty="0" smtClean="0">
                <a:hlinkClick r:id="rId2"/>
              </a:rPr>
              <a:t>Create opportunities from the failures of the current system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78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town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73" y="1054092"/>
            <a:ext cx="8731281" cy="5148745"/>
          </a:xfrm>
        </p:spPr>
        <p:txBody>
          <a:bodyPr/>
          <a:lstStyle/>
          <a:p>
            <a:pPr marL="216000" indent="0">
              <a:buNone/>
            </a:pPr>
            <a:r>
              <a:rPr lang="en-US" sz="2800" dirty="0" smtClean="0"/>
              <a:t>Principles: </a:t>
            </a:r>
          </a:p>
          <a:p>
            <a:pPr marL="216000" indent="0">
              <a:buNone/>
            </a:pPr>
            <a:endParaRPr lang="en-US" sz="1000" dirty="0" smtClean="0"/>
          </a:p>
          <a:p>
            <a:pPr marL="216000" indent="0">
              <a:buNone/>
            </a:pPr>
            <a:r>
              <a:rPr lang="en-US" dirty="0" smtClean="0"/>
              <a:t>Acting with…</a:t>
            </a:r>
          </a:p>
          <a:p>
            <a:pPr marL="216000" indent="0">
              <a:buNone/>
            </a:pPr>
            <a:r>
              <a:rPr lang="en-US" dirty="0" smtClean="0"/>
              <a:t>… the </a:t>
            </a:r>
            <a:r>
              <a:rPr lang="en-US" b="1" dirty="0" smtClean="0"/>
              <a:t>head</a:t>
            </a:r>
            <a:r>
              <a:rPr lang="en-US" dirty="0" smtClean="0"/>
              <a:t> – based on the best available information and the collective intelligence</a:t>
            </a:r>
          </a:p>
          <a:p>
            <a:pPr marL="216000" indent="0">
              <a:buNone/>
            </a:pPr>
            <a:r>
              <a:rPr lang="en-US" dirty="0" smtClean="0"/>
              <a:t>… the </a:t>
            </a:r>
            <a:r>
              <a:rPr lang="en-US" b="1" dirty="0" smtClean="0"/>
              <a:t>heart</a:t>
            </a:r>
            <a:r>
              <a:rPr lang="en-US" dirty="0" smtClean="0"/>
              <a:t> – driven by passion and compassion</a:t>
            </a:r>
          </a:p>
          <a:p>
            <a:pPr marL="216000" indent="0">
              <a:buNone/>
            </a:pPr>
            <a:r>
              <a:rPr lang="en-US" dirty="0" smtClean="0"/>
              <a:t>… the </a:t>
            </a:r>
            <a:r>
              <a:rPr lang="en-US" b="1" dirty="0" smtClean="0"/>
              <a:t>hands</a:t>
            </a:r>
            <a:r>
              <a:rPr lang="en-US" dirty="0" smtClean="0"/>
              <a:t> – creating tangible and practical projects</a:t>
            </a:r>
          </a:p>
          <a:p>
            <a:pPr marL="216000" indent="0">
              <a:buNone/>
            </a:pPr>
            <a:endParaRPr lang="en-US" sz="1000" dirty="0"/>
          </a:p>
          <a:p>
            <a:pPr marL="216000" indent="0">
              <a:buNone/>
            </a:pPr>
            <a:r>
              <a:rPr lang="en-US" dirty="0" smtClean="0"/>
              <a:t>Respect resource limits &amp; create resilience</a:t>
            </a:r>
          </a:p>
          <a:p>
            <a:pPr marL="216000" indent="0">
              <a:buNone/>
            </a:pPr>
            <a:r>
              <a:rPr lang="en-US" dirty="0" smtClean="0"/>
              <a:t>Promote inclusivity &amp; social justice</a:t>
            </a:r>
          </a:p>
          <a:p>
            <a:pPr marL="216000" indent="0">
              <a:buNone/>
            </a:pPr>
            <a:r>
              <a:rPr lang="en-US" dirty="0" smtClean="0"/>
              <a:t>Promote subsidiarity</a:t>
            </a:r>
          </a:p>
          <a:p>
            <a:pPr marL="216000" indent="0">
              <a:buNone/>
            </a:pPr>
            <a:r>
              <a:rPr lang="en-US" dirty="0" smtClean="0"/>
              <a:t>Pay attention to balance</a:t>
            </a:r>
          </a:p>
          <a:p>
            <a:pPr marL="216000" indent="0">
              <a:buNone/>
            </a:pPr>
            <a:r>
              <a:rPr lang="en-US" dirty="0" smtClean="0"/>
              <a:t>Create an experimental &amp; learning environment</a:t>
            </a:r>
          </a:p>
          <a:p>
            <a:pPr marL="216000" indent="0">
              <a:buNone/>
            </a:pPr>
            <a:r>
              <a:rPr lang="en-US" dirty="0" smtClean="0"/>
              <a:t>Freely share ideas and power</a:t>
            </a:r>
          </a:p>
          <a:p>
            <a:pPr marL="216000" indent="0">
              <a:buNone/>
            </a:pPr>
            <a:r>
              <a:rPr lang="en-US" dirty="0" smtClean="0"/>
              <a:t>Collaborate &amp; look for synergies</a:t>
            </a:r>
          </a:p>
          <a:p>
            <a:pPr marL="216000" indent="0">
              <a:buNone/>
            </a:pPr>
            <a:r>
              <a:rPr lang="en-US" dirty="0" smtClean="0"/>
              <a:t>Foster positive visioning &amp; creativity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69" y="2293256"/>
            <a:ext cx="2876186" cy="4414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8436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town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74" y="884410"/>
            <a:ext cx="8229600" cy="4622977"/>
          </a:xfrm>
        </p:spPr>
        <p:txBody>
          <a:bodyPr/>
          <a:lstStyle/>
          <a:p>
            <a:pPr marL="216000" indent="0">
              <a:buNone/>
            </a:pPr>
            <a:r>
              <a:rPr lang="en-US" sz="2800" dirty="0" smtClean="0"/>
              <a:t>In practice: </a:t>
            </a:r>
          </a:p>
          <a:p>
            <a:pPr marL="216000" indent="0">
              <a:buNone/>
            </a:pPr>
            <a:endParaRPr lang="en-US" sz="1000" dirty="0" smtClean="0"/>
          </a:p>
          <a:p>
            <a:pPr marL="216000" indent="0">
              <a:buNone/>
            </a:pPr>
            <a:r>
              <a:rPr lang="en-US" dirty="0" smtClean="0"/>
              <a:t>2006: First transition town – Totnes (UK)</a:t>
            </a:r>
            <a:endParaRPr lang="en-US" dirty="0"/>
          </a:p>
          <a:p>
            <a:pPr marL="216000" indent="0">
              <a:buNone/>
            </a:pPr>
            <a:endParaRPr lang="en-US" sz="3200" dirty="0" smtClean="0"/>
          </a:p>
          <a:p>
            <a:pPr marL="216000" indent="0">
              <a:buNone/>
            </a:pPr>
            <a:endParaRPr lang="en-US" dirty="0" smtClean="0"/>
          </a:p>
          <a:p>
            <a:pPr marL="216000" indent="0">
              <a:buNone/>
            </a:pPr>
            <a:endParaRPr lang="en-US" sz="1200" dirty="0" smtClean="0"/>
          </a:p>
          <a:p>
            <a:pPr marL="216000" indent="0">
              <a:buNone/>
            </a:pPr>
            <a:r>
              <a:rPr lang="en-US" dirty="0" smtClean="0"/>
              <a:t>Since then: </a:t>
            </a:r>
            <a:r>
              <a:rPr lang="en-US" dirty="0" smtClean="0">
                <a:hlinkClick r:id="rId2"/>
              </a:rPr>
              <a:t>A growing number of initiatives around the globe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202"/>
            <a:ext cx="4913086" cy="723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1114"/>
            <a:ext cx="4913086" cy="28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town movement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450"/>
          <a:stretch/>
        </p:blipFill>
        <p:spPr>
          <a:xfrm>
            <a:off x="857703" y="919616"/>
            <a:ext cx="2923269" cy="15609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972" y="1035245"/>
            <a:ext cx="2663371" cy="16762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7680"/>
          <a:stretch/>
        </p:blipFill>
        <p:spPr>
          <a:xfrm>
            <a:off x="857703" y="2650378"/>
            <a:ext cx="2916012" cy="16286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715" y="2866835"/>
            <a:ext cx="2670628" cy="1759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r="7450"/>
          <a:stretch/>
        </p:blipFill>
        <p:spPr>
          <a:xfrm>
            <a:off x="857701" y="4434338"/>
            <a:ext cx="2923271" cy="1675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716" y="4781243"/>
            <a:ext cx="2670628" cy="1703009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502399" y="1035245"/>
            <a:ext cx="2227943" cy="4622977"/>
          </a:xfrm>
        </p:spPr>
        <p:txBody>
          <a:bodyPr/>
          <a:lstStyle/>
          <a:p>
            <a:pPr marL="216000" indent="0" algn="ctr">
              <a:buNone/>
            </a:pPr>
            <a:r>
              <a:rPr lang="en-US" sz="5400" dirty="0" smtClean="0"/>
              <a:t>Can </a:t>
            </a:r>
          </a:p>
          <a:p>
            <a:pPr marL="216000" indent="0" algn="ctr">
              <a:buNone/>
            </a:pPr>
            <a:r>
              <a:rPr lang="en-US" sz="5400" dirty="0" smtClean="0"/>
              <a:t>It </a:t>
            </a:r>
          </a:p>
          <a:p>
            <a:pPr marL="216000" indent="0" algn="ctr">
              <a:buNone/>
            </a:pPr>
            <a:r>
              <a:rPr lang="en-US" sz="5400" dirty="0" smtClean="0"/>
              <a:t>Work</a:t>
            </a:r>
          </a:p>
          <a:p>
            <a:pPr marL="216000" indent="0" algn="ctr">
              <a:buNone/>
            </a:pPr>
            <a:r>
              <a:rPr lang="en-US" sz="5400" dirty="0"/>
              <a:t>?</a:t>
            </a:r>
            <a:endParaRPr lang="en-US" sz="5400" dirty="0" smtClean="0"/>
          </a:p>
          <a:p>
            <a:pPr marL="216000" indent="0" algn="ctr">
              <a:buNone/>
            </a:pP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6800243" y="5272030"/>
            <a:ext cx="193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 smtClean="0">
                <a:latin typeface="Arial Narrow" panose="020B0606020202030204" pitchFamily="34" charset="0"/>
              </a:rPr>
              <a:t>How can we measure whether it did? </a:t>
            </a:r>
            <a:endParaRPr lang="fr-CH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3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0134" y="3098871"/>
            <a:ext cx="6441122" cy="1614531"/>
          </a:xfrm>
        </p:spPr>
        <p:txBody>
          <a:bodyPr/>
          <a:lstStyle/>
          <a:p>
            <a:r>
              <a:rPr lang="de-CH" b="0" dirty="0" smtClean="0"/>
              <a:t>What do we do in Switzerland? </a:t>
            </a:r>
            <a:br>
              <a:rPr lang="de-CH" b="0" dirty="0" smtClean="0"/>
            </a:br>
            <a:r>
              <a:rPr lang="de-CH" b="0" dirty="0" smtClean="0"/>
              <a:t>How do we assess the sustainability of Swiss cities? </a:t>
            </a:r>
            <a:endParaRPr lang="fr-CH" b="0" dirty="0"/>
          </a:p>
        </p:txBody>
      </p:sp>
    </p:spTree>
    <p:extLst>
      <p:ext uri="{BB962C8B-B14F-4D97-AF65-F5344CB8AC3E}">
        <p14:creationId xmlns:p14="http://schemas.microsoft.com/office/powerpoint/2010/main" val="1466524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0" dirty="0" smtClean="0"/>
              <a:t>Exercises</a:t>
            </a:r>
            <a:endParaRPr lang="fr-CH" b="0" dirty="0"/>
          </a:p>
        </p:txBody>
      </p:sp>
    </p:spTree>
    <p:extLst>
      <p:ext uri="{BB962C8B-B14F-4D97-AF65-F5344CB8AC3E}">
        <p14:creationId xmlns:p14="http://schemas.microsoft.com/office/powerpoint/2010/main" val="1516990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0134" y="3098871"/>
            <a:ext cx="6441122" cy="1846898"/>
          </a:xfrm>
        </p:spPr>
        <p:txBody>
          <a:bodyPr/>
          <a:lstStyle/>
          <a:p>
            <a:r>
              <a:rPr lang="en-US" b="0" dirty="0" smtClean="0"/>
              <a:t>Are these five city projects sustainable from your point of view? </a:t>
            </a:r>
            <a:br>
              <a:rPr lang="en-US" b="0" dirty="0" smtClean="0"/>
            </a:br>
            <a:r>
              <a:rPr lang="en-US" b="0" dirty="0" smtClean="0"/>
              <a:t>Why ?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1448356" y="4945769"/>
            <a:ext cx="500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www.youtube.com/watch?v=vG0ZShzIoMo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6000" indent="0">
              <a:buNone/>
            </a:pPr>
            <a:r>
              <a:rPr lang="en-US" dirty="0" smtClean="0"/>
              <a:t>Eco-city</a:t>
            </a:r>
            <a:endParaRPr lang="en-US" b="1" dirty="0">
              <a:hlinkClick r:id="rId2"/>
            </a:endParaRPr>
          </a:p>
          <a:p>
            <a:pPr marL="21600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www.youtube.com/watch?v=7ygw2L-Qi0c</a:t>
            </a:r>
            <a:endParaRPr lang="en-US" dirty="0" smtClean="0"/>
          </a:p>
          <a:p>
            <a:pPr marL="216000" indent="0">
              <a:buNone/>
            </a:pPr>
            <a:endParaRPr lang="en-US" dirty="0"/>
          </a:p>
          <a:p>
            <a:pPr marL="216000" indent="0">
              <a:buNone/>
            </a:pPr>
            <a:r>
              <a:rPr lang="en-US" dirty="0" smtClean="0"/>
              <a:t>Sustainable cities – how can we assess them? (WBCSD) – utility of business</a:t>
            </a:r>
          </a:p>
          <a:p>
            <a:pPr marL="21600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www.youtube.com/watch?v=fcDDUSUbq9A</a:t>
            </a:r>
            <a:r>
              <a:rPr lang="en-US" dirty="0" smtClean="0"/>
              <a:t> </a:t>
            </a:r>
          </a:p>
          <a:p>
            <a:pPr marL="216000" indent="0">
              <a:buNone/>
            </a:pPr>
            <a:endParaRPr lang="en-US" dirty="0" smtClean="0"/>
          </a:p>
          <a:p>
            <a:pPr marL="216000" indent="0">
              <a:buNone/>
            </a:pPr>
            <a:r>
              <a:rPr lang="en-US" dirty="0" smtClean="0"/>
              <a:t>Green growth in Asia</a:t>
            </a:r>
          </a:p>
          <a:p>
            <a:pPr marL="216000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www.youtube.com/watch?v=NXBopuAyO0w</a:t>
            </a:r>
            <a:r>
              <a:rPr lang="en-US" dirty="0" smtClean="0"/>
              <a:t> </a:t>
            </a:r>
          </a:p>
          <a:p>
            <a:pPr marL="216000" indent="0">
              <a:buNone/>
            </a:pPr>
            <a:endParaRPr lang="en-US" dirty="0"/>
          </a:p>
          <a:p>
            <a:pPr marL="216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city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9" name="Shape 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80975" indent="-180975">
              <a:buNone/>
            </a:pPr>
            <a:r>
              <a:rPr lang="en" sz="2400" b="1" dirty="0" smtClean="0"/>
              <a:t>	A </a:t>
            </a:r>
            <a:r>
              <a:rPr lang="en" sz="2400" b="1" dirty="0"/>
              <a:t>city is a social, ecological, and economic system within a defined geographic territory.</a:t>
            </a:r>
            <a:r>
              <a:rPr lang="en" sz="2400" dirty="0"/>
              <a:t> </a:t>
            </a:r>
            <a:endParaRPr lang="en" sz="2400" dirty="0" smtClean="0"/>
          </a:p>
          <a:p>
            <a:pPr marL="525463" lvl="1" indent="-342900"/>
            <a:r>
              <a:rPr lang="en" sz="2000" dirty="0" smtClean="0"/>
              <a:t>They are </a:t>
            </a:r>
            <a:r>
              <a:rPr lang="en" sz="2000" b="1" dirty="0" smtClean="0"/>
              <a:t>associated it </a:t>
            </a:r>
            <a:r>
              <a:rPr lang="en" sz="2000" b="1" dirty="0"/>
              <a:t>with </a:t>
            </a:r>
            <a:endParaRPr lang="en" sz="2000" b="1" dirty="0" smtClean="0"/>
          </a:p>
          <a:p>
            <a:pPr marL="661988" lvl="2" indent="-342900"/>
            <a:r>
              <a:rPr lang="en" sz="2000" dirty="0" smtClean="0"/>
              <a:t>its </a:t>
            </a:r>
            <a:r>
              <a:rPr lang="en" sz="2000" dirty="0"/>
              <a:t>functional or administrative region, </a:t>
            </a:r>
            <a:endParaRPr lang="en" sz="2000" dirty="0" smtClean="0"/>
          </a:p>
          <a:p>
            <a:pPr marL="661988" lvl="2" indent="-342900"/>
            <a:r>
              <a:rPr lang="en" sz="2000" dirty="0" smtClean="0"/>
              <a:t>a </a:t>
            </a:r>
            <a:r>
              <a:rPr lang="en" sz="2000" dirty="0"/>
              <a:t>critical mass and density of people, </a:t>
            </a:r>
            <a:endParaRPr lang="en" sz="2000" dirty="0" smtClean="0"/>
          </a:p>
          <a:p>
            <a:pPr marL="661988" lvl="2" indent="-342900"/>
            <a:r>
              <a:rPr lang="en" sz="2000" dirty="0" smtClean="0"/>
              <a:t>man-made </a:t>
            </a:r>
            <a:r>
              <a:rPr lang="en" sz="2000" dirty="0"/>
              <a:t>structures and activities </a:t>
            </a:r>
            <a:r>
              <a:rPr lang="en" sz="1700" dirty="0" smtClean="0"/>
              <a:t/>
            </a:r>
            <a:br>
              <a:rPr lang="en" sz="1700" dirty="0" smtClean="0"/>
            </a:br>
            <a:r>
              <a:rPr lang="en" sz="1500" dirty="0" smtClean="0"/>
              <a:t>(</a:t>
            </a:r>
            <a:r>
              <a:rPr lang="en" sz="1500" dirty="0"/>
              <a:t>OECD and China Development Research Foundation 2010). </a:t>
            </a:r>
            <a:endParaRPr lang="en" sz="1500" dirty="0" smtClean="0"/>
          </a:p>
          <a:p>
            <a:pPr marL="525463" lvl="1" indent="-342900"/>
            <a:r>
              <a:rPr lang="en" sz="2000" b="1" dirty="0"/>
              <a:t>C</a:t>
            </a:r>
            <a:r>
              <a:rPr lang="en" sz="2000" b="1" dirty="0" smtClean="0"/>
              <a:t>ities </a:t>
            </a:r>
            <a:r>
              <a:rPr lang="en" sz="2000" b="1" dirty="0"/>
              <a:t>are differentiated from other settlements by their population size and functional complexity</a:t>
            </a:r>
            <a:r>
              <a:rPr lang="en" sz="2000" dirty="0"/>
              <a:t> (Fellmann et al. 1996). </a:t>
            </a:r>
            <a:r>
              <a:rPr lang="en" sz="2000" dirty="0" smtClean="0"/>
              <a:t> </a:t>
            </a:r>
          </a:p>
          <a:p>
            <a:pPr marL="525463" lvl="1" indent="-342900"/>
            <a:r>
              <a:rPr lang="en" sz="2000" dirty="0" smtClean="0"/>
              <a:t>The </a:t>
            </a:r>
            <a:r>
              <a:rPr lang="en" sz="2000" dirty="0"/>
              <a:t>definition of cities varies significantly from nation to nation, and is not always dependent on population size but can also reflect administrative or historical status (Satterthwaite 2008). </a:t>
            </a:r>
          </a:p>
        </p:txBody>
      </p:sp>
    </p:spTree>
    <p:extLst>
      <p:ext uri="{BB962C8B-B14F-4D97-AF65-F5344CB8AC3E}">
        <p14:creationId xmlns:p14="http://schemas.microsoft.com/office/powerpoint/2010/main" val="21296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Defintion</a:t>
            </a:r>
            <a:r>
              <a:rPr lang="en-US" dirty="0" smtClean="0"/>
              <a:t> of cities (II) </a:t>
            </a:r>
            <a:r>
              <a:rPr lang="en-US" sz="1800" dirty="0" smtClean="0">
                <a:latin typeface="Arial Narrow" panose="020B0606020202030204" pitchFamily="34" charset="0"/>
              </a:rPr>
              <a:t>(WBGU, 2016)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6000" indent="0">
              <a:spcBef>
                <a:spcPts val="1200"/>
              </a:spcBef>
              <a:buNone/>
            </a:pPr>
            <a:r>
              <a:rPr lang="en-US" b="1" dirty="0" smtClean="0"/>
              <a:t>Statistical-administrative concept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dirty="0" smtClean="0"/>
              <a:t>determined using </a:t>
            </a:r>
            <a:r>
              <a:rPr lang="en-US" dirty="0"/>
              <a:t>a nationally defined inhabitant threshold </a:t>
            </a:r>
            <a:r>
              <a:rPr lang="en-US" dirty="0" smtClean="0"/>
              <a:t>value, i</a:t>
            </a:r>
            <a:r>
              <a:rPr lang="en-US" dirty="0"/>
              <a:t>. e. a </a:t>
            </a:r>
            <a:endParaRPr lang="en-US" dirty="0" smtClean="0"/>
          </a:p>
          <a:p>
            <a:pPr marL="216000" indent="0">
              <a:spcBef>
                <a:spcPts val="1200"/>
              </a:spcBef>
              <a:buNone/>
            </a:pPr>
            <a:r>
              <a:rPr lang="en-US" b="1" dirty="0" smtClean="0"/>
              <a:t>1) minimum </a:t>
            </a:r>
            <a:r>
              <a:rPr lang="en-US" b="1" dirty="0"/>
              <a:t>number of inhabitants</a:t>
            </a:r>
            <a:r>
              <a:rPr lang="en-US" dirty="0"/>
              <a:t>, and </a:t>
            </a:r>
            <a:r>
              <a:rPr lang="en-US" dirty="0" smtClean="0"/>
              <a:t>relates to </a:t>
            </a:r>
            <a:r>
              <a:rPr lang="en-US" dirty="0"/>
              <a:t>the population within certain administrative </a:t>
            </a:r>
            <a:r>
              <a:rPr lang="en-US" dirty="0" smtClean="0"/>
              <a:t>borders </a:t>
            </a:r>
            <a:r>
              <a:rPr lang="en-US" sz="1600" dirty="0" smtClean="0"/>
              <a:t>(</a:t>
            </a:r>
            <a:r>
              <a:rPr lang="en-US" sz="1600" dirty="0" err="1"/>
              <a:t>Fassmann</a:t>
            </a:r>
            <a:r>
              <a:rPr lang="en-US" sz="1600" dirty="0"/>
              <a:t>, 2009: 43 and </a:t>
            </a:r>
            <a:r>
              <a:rPr lang="en-US" sz="1600" dirty="0" err="1"/>
              <a:t>Gaebe</a:t>
            </a:r>
            <a:r>
              <a:rPr lang="en-US" sz="1600" dirty="0"/>
              <a:t>, 2004: 19</a:t>
            </a:r>
            <a:r>
              <a:rPr lang="en-US" sz="1600" dirty="0" smtClean="0"/>
              <a:t>)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    200 inhabitants (Iceland)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  2,000 inhabitants (Germany)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10,000 inhabitants (Switzerland)</a:t>
            </a:r>
            <a:r>
              <a:rPr lang="en-US" sz="1600" dirty="0" smtClean="0"/>
              <a:t> 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/>
              <a:t>50,000 inhabitants </a:t>
            </a:r>
            <a:r>
              <a:rPr lang="en-US" dirty="0" smtClean="0"/>
              <a:t>(Japan)</a:t>
            </a:r>
          </a:p>
          <a:p>
            <a:pPr marL="216000" indent="0">
              <a:spcBef>
                <a:spcPts val="1200"/>
              </a:spcBef>
              <a:buNone/>
            </a:pPr>
            <a:r>
              <a:rPr lang="en-US" b="1" dirty="0" smtClean="0"/>
              <a:t>2) minimum </a:t>
            </a:r>
            <a:r>
              <a:rPr lang="en-US" b="1" dirty="0"/>
              <a:t>density</a:t>
            </a:r>
            <a:r>
              <a:rPr lang="en-US" dirty="0"/>
              <a:t>; for example</a:t>
            </a:r>
            <a:r>
              <a:rPr lang="en-US" dirty="0" smtClean="0"/>
              <a:t>, a </a:t>
            </a:r>
            <a:r>
              <a:rPr lang="en-US" b="1" dirty="0"/>
              <a:t>regional </a:t>
            </a:r>
            <a:r>
              <a:rPr lang="en-US" b="1" dirty="0" err="1"/>
              <a:t>centre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Oberzentrum</a:t>
            </a:r>
            <a:r>
              <a:rPr lang="en-US" dirty="0"/>
              <a:t>) in Germany </a:t>
            </a:r>
            <a:r>
              <a:rPr lang="en-US" dirty="0" smtClean="0"/>
              <a:t>must have </a:t>
            </a:r>
            <a:r>
              <a:rPr lang="en-US" dirty="0"/>
              <a:t>at least 100 inhabitants per km² </a:t>
            </a:r>
            <a:r>
              <a:rPr lang="en-US" sz="1600" dirty="0"/>
              <a:t>(Lichtenberger</a:t>
            </a:r>
            <a:r>
              <a:rPr lang="en-US" sz="1600" dirty="0" smtClean="0"/>
              <a:t>, 1998</a:t>
            </a:r>
            <a:r>
              <a:rPr lang="en-US" sz="1600" dirty="0"/>
              <a:t>: 31</a:t>
            </a:r>
            <a:r>
              <a:rPr lang="en-US" sz="1600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City characteristics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102" y="1371599"/>
            <a:ext cx="8229600" cy="4601183"/>
          </a:xfrm>
        </p:spPr>
        <p:txBody>
          <a:bodyPr/>
          <a:lstStyle/>
          <a:p>
            <a:pPr marL="216000" indent="0">
              <a:buNone/>
            </a:pPr>
            <a:r>
              <a:rPr lang="en-US" sz="2400" b="1" dirty="0"/>
              <a:t>Minimum size and population </a:t>
            </a:r>
            <a:r>
              <a:rPr lang="en-US" sz="2400" b="1" dirty="0" smtClean="0"/>
              <a:t>density:</a:t>
            </a:r>
          </a:p>
          <a:p>
            <a:pPr lvl="1"/>
            <a:r>
              <a:rPr lang="en-US" sz="2400" dirty="0"/>
              <a:t>Compact settlement area</a:t>
            </a:r>
          </a:p>
          <a:p>
            <a:pPr marL="216000" indent="0">
              <a:buNone/>
            </a:pPr>
            <a:endParaRPr lang="en-US" sz="2400" dirty="0"/>
          </a:p>
          <a:p>
            <a:pPr marL="216000" indent="0">
              <a:buNone/>
            </a:pPr>
            <a:r>
              <a:rPr lang="en-US" sz="2400" b="1" dirty="0" smtClean="0"/>
              <a:t>Functional </a:t>
            </a:r>
            <a:r>
              <a:rPr lang="en-US" sz="2400" b="1" dirty="0"/>
              <a:t>structure</a:t>
            </a:r>
            <a:r>
              <a:rPr lang="en-US" sz="2400" dirty="0"/>
              <a:t>: </a:t>
            </a:r>
          </a:p>
          <a:p>
            <a:pPr lvl="1"/>
            <a:r>
              <a:rPr lang="en-US" sz="2400" dirty="0"/>
              <a:t>Functions are spatially </a:t>
            </a:r>
            <a:r>
              <a:rPr lang="en-US" sz="2400" dirty="0" smtClean="0"/>
              <a:t>separated</a:t>
            </a:r>
            <a:endParaRPr lang="en-US" sz="2400" dirty="0"/>
          </a:p>
          <a:p>
            <a:pPr marL="216000" indent="0">
              <a:buNone/>
            </a:pPr>
            <a:endParaRPr lang="en-US" sz="2400" i="1" dirty="0" smtClean="0"/>
          </a:p>
          <a:p>
            <a:pPr marL="216000" indent="0">
              <a:buNone/>
            </a:pPr>
            <a:r>
              <a:rPr lang="en-US" sz="2400" b="1" dirty="0" smtClean="0"/>
              <a:t>Urban-rural </a:t>
            </a:r>
            <a:r>
              <a:rPr lang="en-US" sz="2400" b="1" dirty="0"/>
              <a:t>linkages</a:t>
            </a:r>
            <a:r>
              <a:rPr lang="en-US" sz="2400" dirty="0"/>
              <a:t>: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Cities </a:t>
            </a:r>
            <a:r>
              <a:rPr lang="en-US" sz="2400" dirty="0"/>
              <a:t>usually have an ‘</a:t>
            </a:r>
            <a:r>
              <a:rPr lang="en-US" sz="2400" dirty="0" smtClean="0"/>
              <a:t>excess </a:t>
            </a:r>
            <a:r>
              <a:rPr lang="fr-CH" sz="2400" dirty="0" err="1" smtClean="0"/>
              <a:t>significance</a:t>
            </a:r>
            <a:r>
              <a:rPr lang="fr-CH" sz="2400" dirty="0" smtClean="0"/>
              <a:t> ’ </a:t>
            </a:r>
            <a:r>
              <a:rPr lang="fr-CH" sz="2400" dirty="0"/>
              <a:t>vis-à-vis rural </a:t>
            </a:r>
            <a:r>
              <a:rPr lang="fr-CH" sz="2400" dirty="0" err="1" smtClean="0"/>
              <a:t>settlements</a:t>
            </a:r>
            <a:r>
              <a:rPr lang="fr-CH" sz="2400" dirty="0" smtClean="0"/>
              <a:t>. </a:t>
            </a:r>
          </a:p>
          <a:p>
            <a:pPr lvl="1"/>
            <a:r>
              <a:rPr lang="de-CH" sz="2400" dirty="0" err="1" smtClean="0"/>
              <a:t>Imbalances</a:t>
            </a:r>
            <a:r>
              <a:rPr lang="de-CH" sz="2400" dirty="0" smtClean="0"/>
              <a:t> </a:t>
            </a:r>
            <a:r>
              <a:rPr lang="en-US" sz="2400" dirty="0" smtClean="0"/>
              <a:t>in </a:t>
            </a:r>
            <a:r>
              <a:rPr lang="en-US" sz="2400" dirty="0"/>
              <a:t>the fields of jobs, housing and services</a:t>
            </a:r>
            <a:r>
              <a:rPr lang="en-US" sz="2400" dirty="0" smtClean="0"/>
              <a:t>. </a:t>
            </a:r>
          </a:p>
          <a:p>
            <a:pPr lvl="1"/>
            <a:r>
              <a:rPr lang="en-US" sz="2400" dirty="0"/>
              <a:t>F</a:t>
            </a:r>
            <a:r>
              <a:rPr lang="en-US" sz="2400" dirty="0" smtClean="0"/>
              <a:t>unctions </a:t>
            </a:r>
            <a:r>
              <a:rPr lang="en-US" sz="2400" dirty="0"/>
              <a:t>can radiate internationally</a:t>
            </a:r>
            <a:r>
              <a:rPr lang="en-US" sz="2400" dirty="0" smtClean="0"/>
              <a:t>, cultural </a:t>
            </a:r>
            <a:r>
              <a:rPr lang="en-US" sz="2400" dirty="0"/>
              <a:t>and </a:t>
            </a:r>
            <a:r>
              <a:rPr lang="en-US" sz="2400" dirty="0" smtClean="0"/>
              <a:t>financial </a:t>
            </a:r>
            <a:r>
              <a:rPr lang="en-US" sz="2400" dirty="0" err="1" smtClean="0"/>
              <a:t>centres</a:t>
            </a:r>
            <a:r>
              <a:rPr lang="en-US" sz="2400" dirty="0" smtClean="0"/>
              <a:t>. </a:t>
            </a:r>
          </a:p>
          <a:p>
            <a:pPr lvl="1"/>
            <a:r>
              <a:rPr lang="en-US" sz="2400" dirty="0" err="1" smtClean="0"/>
              <a:t>Centres</a:t>
            </a:r>
            <a:r>
              <a:rPr lang="en-US" sz="2400" dirty="0" smtClean="0"/>
              <a:t> </a:t>
            </a:r>
            <a:r>
              <a:rPr lang="en-US" sz="2400" dirty="0"/>
              <a:t>of </a:t>
            </a:r>
            <a:r>
              <a:rPr lang="en-US" sz="2400" dirty="0" smtClean="0"/>
              <a:t>innovation where </a:t>
            </a:r>
            <a:r>
              <a:rPr lang="en-US" sz="2400" dirty="0"/>
              <a:t>new political and societal ideas </a:t>
            </a:r>
            <a:r>
              <a:rPr lang="en-US" sz="2400" dirty="0" smtClean="0"/>
              <a:t>evolve </a:t>
            </a:r>
          </a:p>
          <a:p>
            <a:pPr marL="216000" indent="0">
              <a:buNone/>
            </a:pPr>
            <a:endParaRPr lang="en-US" sz="2400" dirty="0"/>
          </a:p>
          <a:p>
            <a:pPr marL="216000" indent="0" algn="r">
              <a:buNone/>
            </a:pPr>
            <a:r>
              <a:rPr lang="en-US" sz="1600" dirty="0" smtClean="0"/>
              <a:t>(</a:t>
            </a:r>
            <a:r>
              <a:rPr lang="en-US" sz="1600" dirty="0" err="1"/>
              <a:t>Heineberg</a:t>
            </a:r>
            <a:r>
              <a:rPr lang="en-US" sz="1600" dirty="0"/>
              <a:t>, 2014; </a:t>
            </a:r>
            <a:r>
              <a:rPr lang="en-US" sz="1600" dirty="0" err="1" smtClean="0"/>
              <a:t>Fassmann</a:t>
            </a:r>
            <a:r>
              <a:rPr lang="en-US" sz="1600" dirty="0"/>
              <a:t>, 2009</a:t>
            </a:r>
            <a:r>
              <a:rPr lang="en-US" sz="1600" dirty="0" smtClean="0"/>
              <a:t>; </a:t>
            </a:r>
            <a:r>
              <a:rPr lang="en-US" sz="1600" dirty="0" err="1" smtClean="0"/>
              <a:t>Zehner</a:t>
            </a:r>
            <a:r>
              <a:rPr lang="en-US" sz="1600" dirty="0"/>
              <a:t>, 2001; </a:t>
            </a:r>
            <a:r>
              <a:rPr lang="en-US" sz="1600" dirty="0" err="1"/>
              <a:t>Gaebe</a:t>
            </a:r>
            <a:r>
              <a:rPr lang="en-US" sz="1600" dirty="0"/>
              <a:t>, </a:t>
            </a:r>
            <a:r>
              <a:rPr lang="en-US" sz="1600" dirty="0" smtClean="0"/>
              <a:t>2004, WBGU, 2016):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267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characteristics </a:t>
            </a:r>
            <a:r>
              <a:rPr lang="en-US" dirty="0" smtClean="0"/>
              <a:t>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74" y="991910"/>
            <a:ext cx="8229600" cy="5176661"/>
          </a:xfrm>
        </p:spPr>
        <p:txBody>
          <a:bodyPr/>
          <a:lstStyle/>
          <a:p>
            <a:pPr marL="216000" indent="0">
              <a:buNone/>
            </a:pPr>
            <a:r>
              <a:rPr lang="en-US" sz="2400" b="1" dirty="0" smtClean="0"/>
              <a:t>Societal </a:t>
            </a:r>
            <a:r>
              <a:rPr lang="en-US" sz="2400" b="1" dirty="0"/>
              <a:t>plurality: </a:t>
            </a:r>
            <a:endParaRPr lang="en-US" sz="2400" b="1" dirty="0" smtClean="0"/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ocial</a:t>
            </a:r>
            <a:r>
              <a:rPr lang="en-US" sz="2400" dirty="0"/>
              <a:t>, religious and ethnic </a:t>
            </a:r>
            <a:r>
              <a:rPr lang="en-US" sz="2400" dirty="0" smtClean="0"/>
              <a:t>diversity</a:t>
            </a:r>
            <a:endParaRPr lang="en-US" sz="2400" dirty="0"/>
          </a:p>
          <a:p>
            <a:pPr marL="398563" lvl="1" indent="0">
              <a:buNone/>
            </a:pPr>
            <a:endParaRPr lang="en-US" sz="1800" dirty="0" smtClean="0"/>
          </a:p>
          <a:p>
            <a:pPr marL="216000" indent="0">
              <a:buNone/>
            </a:pPr>
            <a:r>
              <a:rPr lang="en-US" sz="2400" b="1" dirty="0" smtClean="0"/>
              <a:t>Socio-economic </a:t>
            </a:r>
            <a:r>
              <a:rPr lang="en-US" sz="2400" b="1" dirty="0"/>
              <a:t>disparities: </a:t>
            </a:r>
            <a:endParaRPr lang="en-US" sz="2400" b="1" dirty="0" smtClean="0"/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isparities </a:t>
            </a:r>
            <a:r>
              <a:rPr lang="en-US" sz="2400" dirty="0"/>
              <a:t>between socio-economic groups, which can also be reflected geographically by differences in inner-city design and the structure of land and rental </a:t>
            </a:r>
            <a:r>
              <a:rPr lang="en-US" sz="2400" dirty="0" smtClean="0"/>
              <a:t>prices </a:t>
            </a:r>
          </a:p>
          <a:p>
            <a:pPr marL="398563" lvl="1" indent="0">
              <a:buNone/>
            </a:pPr>
            <a:endParaRPr lang="en-US" sz="1800" dirty="0"/>
          </a:p>
          <a:p>
            <a:pPr marL="216000" indent="0">
              <a:buNone/>
            </a:pPr>
            <a:r>
              <a:rPr lang="en-US" sz="2400" b="1" dirty="0" smtClean="0"/>
              <a:t>Artificial </a:t>
            </a:r>
            <a:r>
              <a:rPr lang="en-US" sz="2400" b="1" dirty="0"/>
              <a:t>environmental design: </a:t>
            </a:r>
            <a:endParaRPr lang="en-US" sz="2400" b="1" dirty="0" smtClean="0"/>
          </a:p>
          <a:p>
            <a:pPr lvl="1"/>
            <a:r>
              <a:rPr lang="en-US" sz="2400" dirty="0" smtClean="0"/>
              <a:t>Cities </a:t>
            </a:r>
            <a:r>
              <a:rPr lang="en-US" sz="2400" dirty="0"/>
              <a:t>are </a:t>
            </a:r>
            <a:r>
              <a:rPr lang="en-US" sz="2400" dirty="0" smtClean="0"/>
              <a:t>landscapes - reshaped </a:t>
            </a:r>
            <a:r>
              <a:rPr lang="en-US" sz="2400" dirty="0"/>
              <a:t>and changed by </a:t>
            </a:r>
            <a:r>
              <a:rPr lang="en-US" sz="2400" dirty="0" smtClean="0"/>
              <a:t>people </a:t>
            </a:r>
          </a:p>
          <a:p>
            <a:pPr lvl="1"/>
            <a:r>
              <a:rPr lang="en-US" sz="2400" dirty="0" smtClean="0"/>
              <a:t>Ecological problems </a:t>
            </a:r>
            <a:r>
              <a:rPr lang="en-US" sz="2400" dirty="0"/>
              <a:t>are often externalized as a result </a:t>
            </a:r>
            <a:r>
              <a:rPr lang="en-US" sz="2400" dirty="0" smtClean="0"/>
              <a:t>of the </a:t>
            </a:r>
            <a:r>
              <a:rPr lang="en-US" sz="2400" dirty="0"/>
              <a:t>city’s resource-dependence on the </a:t>
            </a:r>
            <a:r>
              <a:rPr lang="en-US" sz="2400" dirty="0" smtClean="0"/>
              <a:t>hinterland 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city </a:t>
            </a:r>
            <a:r>
              <a:rPr lang="en-US" sz="2400" dirty="0" smtClean="0"/>
              <a:t>environments have </a:t>
            </a:r>
            <a:r>
              <a:rPr lang="en-US" sz="2400" dirty="0"/>
              <a:t>an ecological </a:t>
            </a:r>
            <a:r>
              <a:rPr lang="en-US" sz="2400" dirty="0" smtClean="0"/>
              <a:t>compensation function.</a:t>
            </a:r>
          </a:p>
          <a:p>
            <a:pPr marL="398563" lvl="1" indent="0" algn="r">
              <a:buNone/>
            </a:pPr>
            <a:r>
              <a:rPr lang="en-US" dirty="0" smtClean="0"/>
              <a:t>WBGU,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6000" indent="0">
              <a:buNone/>
            </a:pPr>
            <a:r>
              <a:rPr lang="en-US" i="1" dirty="0"/>
              <a:t>Natural cities </a:t>
            </a:r>
            <a:r>
              <a:rPr lang="en-US" dirty="0"/>
              <a:t>refers to </a:t>
            </a:r>
            <a:r>
              <a:rPr lang="en-US" dirty="0" smtClean="0"/>
              <a:t>human settlements </a:t>
            </a:r>
            <a:r>
              <a:rPr lang="en-US" dirty="0"/>
              <a:t>or human activities in general on </a:t>
            </a:r>
            <a:r>
              <a:rPr lang="en-US" dirty="0" smtClean="0"/>
              <a:t>Earth’s surface </a:t>
            </a:r>
            <a:r>
              <a:rPr lang="en-US" dirty="0"/>
              <a:t>that are objectively or naturally defined and </a:t>
            </a:r>
            <a:r>
              <a:rPr lang="en-US" dirty="0" smtClean="0"/>
              <a:t>delineated from </a:t>
            </a:r>
            <a:r>
              <a:rPr lang="en-US" dirty="0"/>
              <a:t>massive geographic information of </a:t>
            </a:r>
            <a:r>
              <a:rPr lang="en-US" dirty="0" smtClean="0"/>
              <a:t>various kinds </a:t>
            </a:r>
            <a:r>
              <a:rPr lang="en-US" dirty="0"/>
              <a:t>and based on the head/tail division rule</a:t>
            </a:r>
            <a:r>
              <a:rPr lang="en-US" dirty="0" smtClean="0"/>
              <a:t>.</a:t>
            </a:r>
          </a:p>
          <a:p>
            <a:pPr marL="216000" indent="0">
              <a:buNone/>
            </a:pPr>
            <a:endParaRPr lang="en-US" dirty="0"/>
          </a:p>
          <a:p>
            <a:r>
              <a:rPr lang="en-US" dirty="0" smtClean="0"/>
              <a:t>Do not necessarily depend on minimal population amount nor density</a:t>
            </a:r>
          </a:p>
          <a:p>
            <a:r>
              <a:rPr lang="en-US" dirty="0" smtClean="0"/>
              <a:t>Information such as road network, social media data (Twitter, </a:t>
            </a:r>
            <a:r>
              <a:rPr lang="en-US" dirty="0" err="1" smtClean="0"/>
              <a:t>etc</a:t>
            </a:r>
            <a:r>
              <a:rPr lang="en-US" dirty="0" smtClean="0"/>
              <a:t>) are used to delineate human activities and relate them to “cities”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382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B001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pfl test">
      <a:majorFont>
        <a:latin typeface="Impact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-Point.pot [Compatibility Mode]" id="{C3BC3F38-415D-4CB5-B314-5FB0A50CCF6E}" vid="{170E15AB-E4ED-4BF4-B574-2A1B26195AB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HERUS-template</Template>
  <TotalTime>1</TotalTime>
  <Words>1394</Words>
  <Application>Microsoft Office PowerPoint</Application>
  <PresentationFormat>On-screen Show (4:3)</PresentationFormat>
  <Paragraphs>243</Paragraphs>
  <Slides>47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MS PGothic</vt:lpstr>
      <vt:lpstr>MS PGothic</vt:lpstr>
      <vt:lpstr>Arial</vt:lpstr>
      <vt:lpstr>Arial Narrow</vt:lpstr>
      <vt:lpstr>Calibri</vt:lpstr>
      <vt:lpstr>Courier New</vt:lpstr>
      <vt:lpstr>HelveticaNeueLT Pro 55 Roman</vt:lpstr>
      <vt:lpstr>Impact</vt:lpstr>
      <vt:lpstr>Wingdings</vt:lpstr>
      <vt:lpstr>Thème Office</vt:lpstr>
      <vt:lpstr>PowerPoint Presentation</vt:lpstr>
      <vt:lpstr>Goals of the lecture</vt:lpstr>
      <vt:lpstr>Structure of the lecture</vt:lpstr>
      <vt:lpstr>Summary last class: Kevin Bärenzung</vt:lpstr>
      <vt:lpstr>What is a city ?</vt:lpstr>
      <vt:lpstr>Defintion of cities (II) (WBGU, 2016)</vt:lpstr>
      <vt:lpstr>City characteristics (I)</vt:lpstr>
      <vt:lpstr>City characteristics (II)</vt:lpstr>
      <vt:lpstr>Natural cities</vt:lpstr>
      <vt:lpstr>Natural Cities - from road network </vt:lpstr>
      <vt:lpstr>Natural Cities - from population</vt:lpstr>
      <vt:lpstr>Natural Cities - from social media </vt:lpstr>
      <vt:lpstr>Urbanization </vt:lpstr>
      <vt:lpstr>Urban growth concentrated in less developed regions </vt:lpstr>
      <vt:lpstr>Global urban distribution by city class</vt:lpstr>
      <vt:lpstr>PowerPoint Presentation</vt:lpstr>
      <vt:lpstr>Urbanization still to grow in Africa and Asia</vt:lpstr>
      <vt:lpstr>Exemplary fields of action  Opportunities and challenges of cities</vt:lpstr>
      <vt:lpstr>Global impact of cities</vt:lpstr>
      <vt:lpstr>Urbanization and the Wealth of Nations</vt:lpstr>
      <vt:lpstr>Ecological footprint, HDI and urbanization level</vt:lpstr>
      <vt:lpstr>Shift of environmental impacts with increasing wealth</vt:lpstr>
      <vt:lpstr>Life expectancy and Carbon emissions</vt:lpstr>
      <vt:lpstr>Cities emit less CO2 / cap. than the countries they belong to</vt:lpstr>
      <vt:lpstr>Wealth and car ownership</vt:lpstr>
      <vt:lpstr>City density matters </vt:lpstr>
      <vt:lpstr>Urban private passenger transport energy demand</vt:lpstr>
      <vt:lpstr>Economic benefits: Transport systems</vt:lpstr>
      <vt:lpstr>Metropolitan patents related to population in cities</vt:lpstr>
      <vt:lpstr>Urban mobility in upheaval. </vt:lpstr>
      <vt:lpstr>Air pollution in three approx. equal-sized megacities</vt:lpstr>
      <vt:lpstr>Embedded and direct energy and mass flows</vt:lpstr>
      <vt:lpstr>Summary and open questions</vt:lpstr>
      <vt:lpstr>Open questions regarding sustainability assessment</vt:lpstr>
      <vt:lpstr>PowerPoint Presentation</vt:lpstr>
      <vt:lpstr>World café</vt:lpstr>
      <vt:lpstr>Method – World café</vt:lpstr>
      <vt:lpstr>The transition town movement</vt:lpstr>
      <vt:lpstr>The transition town movement</vt:lpstr>
      <vt:lpstr>Transition town movement</vt:lpstr>
      <vt:lpstr>Transition town movement</vt:lpstr>
      <vt:lpstr>Transition town movement</vt:lpstr>
      <vt:lpstr>Transition town movement</vt:lpstr>
      <vt:lpstr>What do we do in Switzerland?  How do we assess the sustainability of Swiss cities? </vt:lpstr>
      <vt:lpstr>Exercises</vt:lpstr>
      <vt:lpstr>Are these five city projects sustainable from your point of view?  Why ?</vt:lpstr>
      <vt:lpstr>Alternative options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cbinder</dc:creator>
  <cp:lastModifiedBy>cbinder</cp:lastModifiedBy>
  <cp:revision>142</cp:revision>
  <cp:lastPrinted>2017-03-01T11:11:39Z</cp:lastPrinted>
  <dcterms:created xsi:type="dcterms:W3CDTF">2017-01-14T14:20:13Z</dcterms:created>
  <dcterms:modified xsi:type="dcterms:W3CDTF">2017-03-01T11:44:34Z</dcterms:modified>
</cp:coreProperties>
</file>